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66" r:id="rId4"/>
    <p:sldId id="269" r:id="rId5"/>
    <p:sldId id="259" r:id="rId6"/>
    <p:sldId id="271" r:id="rId7"/>
    <p:sldId id="267" r:id="rId8"/>
    <p:sldId id="268" r:id="rId9"/>
    <p:sldId id="273" r:id="rId10"/>
    <p:sldId id="265"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7900" autoAdjust="0"/>
  </p:normalViewPr>
  <p:slideViewPr>
    <p:cSldViewPr>
      <p:cViewPr>
        <p:scale>
          <a:sx n="60" d="100"/>
          <a:sy n="60" d="100"/>
        </p:scale>
        <p:origin x="-1644" y="-180"/>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dgiusti\AppData\Local\Microsoft\Windows\INetCache\Content.Outlook\CCO6V9FE\Censo_Asisytencia_Social_Gr&#225;fica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s-ES_tradnl" sz="2000" b="1" i="0" baseline="0" dirty="0">
                <a:solidFill>
                  <a:srgbClr val="F4740A"/>
                </a:solidFill>
                <a:effectLst/>
              </a:rPr>
              <a:t>Población residente </a:t>
            </a:r>
            <a:r>
              <a:rPr lang="es-ES_tradnl" sz="2000" b="1" i="0" baseline="0" dirty="0" smtClean="0">
                <a:solidFill>
                  <a:srgbClr val="F4740A"/>
                </a:solidFill>
                <a:effectLst/>
              </a:rPr>
              <a:t>según </a:t>
            </a:r>
            <a:r>
              <a:rPr lang="es-ES_tradnl" sz="2000" b="1" i="0" baseline="0" dirty="0">
                <a:solidFill>
                  <a:srgbClr val="F4740A"/>
                </a:solidFill>
                <a:effectLst/>
              </a:rPr>
              <a:t>su tiempo de estancia</a:t>
            </a:r>
            <a:endParaRPr lang="es-ES_tradnl" sz="2000" dirty="0">
              <a:solidFill>
                <a:srgbClr val="F4740A"/>
              </a:solidFill>
              <a:effectLst/>
            </a:endParaRPr>
          </a:p>
        </c:rich>
      </c:tx>
      <c:layout>
        <c:manualLayout>
          <c:xMode val="edge"/>
          <c:yMode val="edge"/>
          <c:x val="9.5660078832918397E-2"/>
          <c:y val="0"/>
        </c:manualLayout>
      </c:layout>
      <c:overlay val="0"/>
    </c:title>
    <c:autoTitleDeleted val="0"/>
    <c:plotArea>
      <c:layout>
        <c:manualLayout>
          <c:layoutTarget val="inner"/>
          <c:xMode val="edge"/>
          <c:yMode val="edge"/>
          <c:x val="0.19499454613627801"/>
          <c:y val="0.17964566929133899"/>
          <c:w val="0.620833418549954"/>
          <c:h val="0.76691186997347305"/>
        </c:manualLayout>
      </c:layout>
      <c:pieChart>
        <c:varyColors val="1"/>
        <c:ser>
          <c:idx val="0"/>
          <c:order val="0"/>
          <c:dLbls>
            <c:dLbl>
              <c:idx val="5"/>
              <c:layout>
                <c:manualLayout>
                  <c:x val="0.10484121275986179"/>
                  <c:y val="4.6730363811037505E-2"/>
                </c:manualLayout>
              </c:layout>
              <c:showLegendKey val="0"/>
              <c:showVal val="0"/>
              <c:showCatName val="1"/>
              <c:showSerName val="0"/>
              <c:showPercent val="1"/>
              <c:showBubbleSize val="0"/>
            </c:dLbl>
            <c:spPr>
              <a:noFill/>
              <a:ln>
                <a:noFill/>
              </a:ln>
              <a:effectLst/>
            </c:spPr>
            <c:txPr>
              <a:bodyPr wrap="square" lIns="38100" tIns="19050" rIns="38100" bIns="19050" anchor="ctr">
                <a:spAutoFit/>
              </a:bodyPr>
              <a:lstStyle/>
              <a:p>
                <a:pPr>
                  <a:defRPr sz="1800"/>
                </a:pPr>
                <a:endParaRPr lang="es-MX"/>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'Tiempo de estancia, INEGI, 2015'!$J$5:$J$12</c:f>
              <c:strCache>
                <c:ptCount val="8"/>
                <c:pt idx="0">
                  <c:v>Menos de 1 año</c:v>
                </c:pt>
                <c:pt idx="1">
                  <c:v>1 año</c:v>
                </c:pt>
                <c:pt idx="2">
                  <c:v>2 años</c:v>
                </c:pt>
                <c:pt idx="3">
                  <c:v>3 años</c:v>
                </c:pt>
                <c:pt idx="4">
                  <c:v>4 años</c:v>
                </c:pt>
                <c:pt idx="5">
                  <c:v>5 años</c:v>
                </c:pt>
                <c:pt idx="6">
                  <c:v>6 o más años</c:v>
                </c:pt>
                <c:pt idx="7">
                  <c:v>N.E</c:v>
                </c:pt>
              </c:strCache>
            </c:strRef>
          </c:cat>
          <c:val>
            <c:numRef>
              <c:f>'Tiempo de estancia, INEGI, 2015'!$K$5:$K$12</c:f>
              <c:numCache>
                <c:formatCode>0.00</c:formatCode>
                <c:ptCount val="8"/>
                <c:pt idx="0" formatCode="General">
                  <c:v>30.310000000000002</c:v>
                </c:pt>
                <c:pt idx="1">
                  <c:v>16.160829080141816</c:v>
                </c:pt>
                <c:pt idx="2">
                  <c:v>13.7608602485682</c:v>
                </c:pt>
                <c:pt idx="3">
                  <c:v>10.273892546850041</c:v>
                </c:pt>
                <c:pt idx="4">
                  <c:v>7.0128959364164105</c:v>
                </c:pt>
                <c:pt idx="5">
                  <c:v>5.2635680056103169</c:v>
                </c:pt>
                <c:pt idx="6">
                  <c:v>16.137452760353764</c:v>
                </c:pt>
                <c:pt idx="7" formatCode="General">
                  <c:v>0.98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'NNA Residentes Edos, INEGI'!$B$3</c:f>
              <c:strCache>
                <c:ptCount val="1"/>
                <c:pt idx="0">
                  <c:v>0 a 9 años</c:v>
                </c:pt>
              </c:strCache>
            </c:strRef>
          </c:tx>
          <c:invertIfNegative val="0"/>
          <c:cat>
            <c:strRef>
              <c:f>'NNA Residentes Edos, INEGI'!$A$4:$A$35</c:f>
              <c:strCache>
                <c:ptCount val="32"/>
                <c:pt idx="0">
                  <c:v>Aguascalientes</c:v>
                </c:pt>
                <c:pt idx="1">
                  <c:v>Baja California</c:v>
                </c:pt>
                <c:pt idx="2">
                  <c:v>Baja California Sur</c:v>
                </c:pt>
                <c:pt idx="3">
                  <c:v>Campeche</c:v>
                </c:pt>
                <c:pt idx="4">
                  <c:v>Coahuila</c:v>
                </c:pt>
                <c:pt idx="5">
                  <c:v>Colima</c:v>
                </c:pt>
                <c:pt idx="6">
                  <c:v>Chiapas</c:v>
                </c:pt>
                <c:pt idx="7">
                  <c:v>Chihuahua</c:v>
                </c:pt>
                <c:pt idx="8">
                  <c:v>Distrito Federal</c:v>
                </c:pt>
                <c:pt idx="9">
                  <c:v>Durango</c:v>
                </c:pt>
                <c:pt idx="10">
                  <c:v>Guanajuato</c:v>
                </c:pt>
                <c:pt idx="11">
                  <c:v>Guerrero</c:v>
                </c:pt>
                <c:pt idx="12">
                  <c:v>Hidalgo</c:v>
                </c:pt>
                <c:pt idx="13">
                  <c:v>Jalisco</c:v>
                </c:pt>
                <c:pt idx="14">
                  <c:v>Edo. De México</c:v>
                </c:pt>
                <c:pt idx="15">
                  <c:v>Michoacán</c:v>
                </c:pt>
                <c:pt idx="16">
                  <c:v>Morelos</c:v>
                </c:pt>
                <c:pt idx="17">
                  <c:v>Nayarit</c:v>
                </c:pt>
                <c:pt idx="18">
                  <c:v>Nuevo León</c:v>
                </c:pt>
                <c:pt idx="19">
                  <c:v>Oaxaca</c:v>
                </c:pt>
                <c:pt idx="20">
                  <c:v>Puebla</c:v>
                </c:pt>
                <c:pt idx="21">
                  <c:v>Querétaro</c:v>
                </c:pt>
                <c:pt idx="22">
                  <c:v>Quintana Roo</c:v>
                </c:pt>
                <c:pt idx="23">
                  <c:v>San Luis Potosí</c:v>
                </c:pt>
                <c:pt idx="24">
                  <c:v>Sinaloa</c:v>
                </c:pt>
                <c:pt idx="25">
                  <c:v>Sonora</c:v>
                </c:pt>
                <c:pt idx="26">
                  <c:v>Tabasco</c:v>
                </c:pt>
                <c:pt idx="27">
                  <c:v>Tamaulipas</c:v>
                </c:pt>
                <c:pt idx="28">
                  <c:v>Tlaxcala</c:v>
                </c:pt>
                <c:pt idx="29">
                  <c:v>Veracruz</c:v>
                </c:pt>
                <c:pt idx="30">
                  <c:v>Yucatán</c:v>
                </c:pt>
                <c:pt idx="31">
                  <c:v>Zacatecas</c:v>
                </c:pt>
              </c:strCache>
            </c:strRef>
          </c:cat>
          <c:val>
            <c:numRef>
              <c:f>'NNA Residentes Edos, INEGI'!$B$4:$B$35</c:f>
              <c:numCache>
                <c:formatCode>#,##0</c:formatCode>
                <c:ptCount val="32"/>
                <c:pt idx="0">
                  <c:v>300</c:v>
                </c:pt>
                <c:pt idx="1">
                  <c:v>1719</c:v>
                </c:pt>
                <c:pt idx="2">
                  <c:v>93</c:v>
                </c:pt>
                <c:pt idx="3">
                  <c:v>62</c:v>
                </c:pt>
                <c:pt idx="4">
                  <c:v>490</c:v>
                </c:pt>
                <c:pt idx="5">
                  <c:v>203</c:v>
                </c:pt>
                <c:pt idx="6">
                  <c:v>328</c:v>
                </c:pt>
                <c:pt idx="7">
                  <c:v>967</c:v>
                </c:pt>
                <c:pt idx="8">
                  <c:v>1214</c:v>
                </c:pt>
                <c:pt idx="9">
                  <c:v>193</c:v>
                </c:pt>
                <c:pt idx="10">
                  <c:v>704</c:v>
                </c:pt>
                <c:pt idx="11">
                  <c:v>152</c:v>
                </c:pt>
                <c:pt idx="12">
                  <c:v>220</c:v>
                </c:pt>
                <c:pt idx="13">
                  <c:v>1247</c:v>
                </c:pt>
                <c:pt idx="14">
                  <c:v>557</c:v>
                </c:pt>
                <c:pt idx="15">
                  <c:v>217</c:v>
                </c:pt>
                <c:pt idx="16">
                  <c:v>361</c:v>
                </c:pt>
                <c:pt idx="17">
                  <c:v>102</c:v>
                </c:pt>
                <c:pt idx="18">
                  <c:v>513</c:v>
                </c:pt>
                <c:pt idx="19">
                  <c:v>224</c:v>
                </c:pt>
                <c:pt idx="20">
                  <c:v>270</c:v>
                </c:pt>
                <c:pt idx="21">
                  <c:v>329</c:v>
                </c:pt>
                <c:pt idx="22">
                  <c:v>109</c:v>
                </c:pt>
                <c:pt idx="23">
                  <c:v>259</c:v>
                </c:pt>
                <c:pt idx="24">
                  <c:v>180</c:v>
                </c:pt>
                <c:pt idx="25">
                  <c:v>660</c:v>
                </c:pt>
                <c:pt idx="26">
                  <c:v>47</c:v>
                </c:pt>
                <c:pt idx="27">
                  <c:v>539</c:v>
                </c:pt>
                <c:pt idx="28">
                  <c:v>70</c:v>
                </c:pt>
                <c:pt idx="29">
                  <c:v>351</c:v>
                </c:pt>
                <c:pt idx="30">
                  <c:v>179</c:v>
                </c:pt>
                <c:pt idx="31">
                  <c:v>89</c:v>
                </c:pt>
              </c:numCache>
            </c:numRef>
          </c:val>
        </c:ser>
        <c:ser>
          <c:idx val="1"/>
          <c:order val="1"/>
          <c:tx>
            <c:strRef>
              <c:f>'NNA Residentes Edos, INEGI'!$C$3</c:f>
              <c:strCache>
                <c:ptCount val="1"/>
                <c:pt idx="0">
                  <c:v>10 a 17</c:v>
                </c:pt>
              </c:strCache>
            </c:strRef>
          </c:tx>
          <c:invertIfNegative val="0"/>
          <c:cat>
            <c:strRef>
              <c:f>'NNA Residentes Edos, INEGI'!$A$4:$A$35</c:f>
              <c:strCache>
                <c:ptCount val="32"/>
                <c:pt idx="0">
                  <c:v>Aguascalientes</c:v>
                </c:pt>
                <c:pt idx="1">
                  <c:v>Baja California</c:v>
                </c:pt>
                <c:pt idx="2">
                  <c:v>Baja California Sur</c:v>
                </c:pt>
                <c:pt idx="3">
                  <c:v>Campeche</c:v>
                </c:pt>
                <c:pt idx="4">
                  <c:v>Coahuila</c:v>
                </c:pt>
                <c:pt idx="5">
                  <c:v>Colima</c:v>
                </c:pt>
                <c:pt idx="6">
                  <c:v>Chiapas</c:v>
                </c:pt>
                <c:pt idx="7">
                  <c:v>Chihuahua</c:v>
                </c:pt>
                <c:pt idx="8">
                  <c:v>Distrito Federal</c:v>
                </c:pt>
                <c:pt idx="9">
                  <c:v>Durango</c:v>
                </c:pt>
                <c:pt idx="10">
                  <c:v>Guanajuato</c:v>
                </c:pt>
                <c:pt idx="11">
                  <c:v>Guerrero</c:v>
                </c:pt>
                <c:pt idx="12">
                  <c:v>Hidalgo</c:v>
                </c:pt>
                <c:pt idx="13">
                  <c:v>Jalisco</c:v>
                </c:pt>
                <c:pt idx="14">
                  <c:v>Edo. De México</c:v>
                </c:pt>
                <c:pt idx="15">
                  <c:v>Michoacán</c:v>
                </c:pt>
                <c:pt idx="16">
                  <c:v>Morelos</c:v>
                </c:pt>
                <c:pt idx="17">
                  <c:v>Nayarit</c:v>
                </c:pt>
                <c:pt idx="18">
                  <c:v>Nuevo León</c:v>
                </c:pt>
                <c:pt idx="19">
                  <c:v>Oaxaca</c:v>
                </c:pt>
                <c:pt idx="20">
                  <c:v>Puebla</c:v>
                </c:pt>
                <c:pt idx="21">
                  <c:v>Querétaro</c:v>
                </c:pt>
                <c:pt idx="22">
                  <c:v>Quintana Roo</c:v>
                </c:pt>
                <c:pt idx="23">
                  <c:v>San Luis Potosí</c:v>
                </c:pt>
                <c:pt idx="24">
                  <c:v>Sinaloa</c:v>
                </c:pt>
                <c:pt idx="25">
                  <c:v>Sonora</c:v>
                </c:pt>
                <c:pt idx="26">
                  <c:v>Tabasco</c:v>
                </c:pt>
                <c:pt idx="27">
                  <c:v>Tamaulipas</c:v>
                </c:pt>
                <c:pt idx="28">
                  <c:v>Tlaxcala</c:v>
                </c:pt>
                <c:pt idx="29">
                  <c:v>Veracruz</c:v>
                </c:pt>
                <c:pt idx="30">
                  <c:v>Yucatán</c:v>
                </c:pt>
                <c:pt idx="31">
                  <c:v>Zacatecas</c:v>
                </c:pt>
              </c:strCache>
            </c:strRef>
          </c:cat>
          <c:val>
            <c:numRef>
              <c:f>'NNA Residentes Edos, INEGI'!$C$4:$C$35</c:f>
              <c:numCache>
                <c:formatCode>#,##0</c:formatCode>
                <c:ptCount val="32"/>
                <c:pt idx="0">
                  <c:v>382</c:v>
                </c:pt>
                <c:pt idx="1">
                  <c:v>2405</c:v>
                </c:pt>
                <c:pt idx="2">
                  <c:v>146</c:v>
                </c:pt>
                <c:pt idx="3" formatCode="General">
                  <c:v>86</c:v>
                </c:pt>
                <c:pt idx="4">
                  <c:v>640</c:v>
                </c:pt>
                <c:pt idx="5">
                  <c:v>325</c:v>
                </c:pt>
                <c:pt idx="6">
                  <c:v>854</c:v>
                </c:pt>
                <c:pt idx="7">
                  <c:v>1170</c:v>
                </c:pt>
                <c:pt idx="8">
                  <c:v>1708</c:v>
                </c:pt>
                <c:pt idx="9">
                  <c:v>162</c:v>
                </c:pt>
                <c:pt idx="10">
                  <c:v>826</c:v>
                </c:pt>
                <c:pt idx="11">
                  <c:v>504</c:v>
                </c:pt>
                <c:pt idx="12">
                  <c:v>240</c:v>
                </c:pt>
                <c:pt idx="13">
                  <c:v>1708</c:v>
                </c:pt>
                <c:pt idx="14">
                  <c:v>1093</c:v>
                </c:pt>
                <c:pt idx="15">
                  <c:v>612</c:v>
                </c:pt>
                <c:pt idx="16">
                  <c:v>932</c:v>
                </c:pt>
                <c:pt idx="17">
                  <c:v>129</c:v>
                </c:pt>
                <c:pt idx="18">
                  <c:v>935</c:v>
                </c:pt>
                <c:pt idx="19">
                  <c:v>351</c:v>
                </c:pt>
                <c:pt idx="20">
                  <c:v>404</c:v>
                </c:pt>
                <c:pt idx="21">
                  <c:v>795</c:v>
                </c:pt>
                <c:pt idx="22">
                  <c:v>121</c:v>
                </c:pt>
                <c:pt idx="23">
                  <c:v>507</c:v>
                </c:pt>
                <c:pt idx="24">
                  <c:v>371</c:v>
                </c:pt>
                <c:pt idx="25">
                  <c:v>715</c:v>
                </c:pt>
                <c:pt idx="26">
                  <c:v>69</c:v>
                </c:pt>
                <c:pt idx="27">
                  <c:v>835</c:v>
                </c:pt>
                <c:pt idx="28">
                  <c:v>98</c:v>
                </c:pt>
                <c:pt idx="29">
                  <c:v>630</c:v>
                </c:pt>
                <c:pt idx="30">
                  <c:v>327</c:v>
                </c:pt>
                <c:pt idx="31">
                  <c:v>110</c:v>
                </c:pt>
              </c:numCache>
            </c:numRef>
          </c:val>
        </c:ser>
        <c:ser>
          <c:idx val="2"/>
          <c:order val="2"/>
          <c:tx>
            <c:strRef>
              <c:f>'NNA Residentes Edos, INEGI'!$D$3</c:f>
              <c:strCache>
                <c:ptCount val="1"/>
                <c:pt idx="0">
                  <c:v>Total</c:v>
                </c:pt>
              </c:strCache>
            </c:strRef>
          </c:tx>
          <c:invertIfNegative val="0"/>
          <c:cat>
            <c:strRef>
              <c:f>'NNA Residentes Edos, INEGI'!$A$4:$A$35</c:f>
              <c:strCache>
                <c:ptCount val="32"/>
                <c:pt idx="0">
                  <c:v>Aguascalientes</c:v>
                </c:pt>
                <c:pt idx="1">
                  <c:v>Baja California</c:v>
                </c:pt>
                <c:pt idx="2">
                  <c:v>Baja California Sur</c:v>
                </c:pt>
                <c:pt idx="3">
                  <c:v>Campeche</c:v>
                </c:pt>
                <c:pt idx="4">
                  <c:v>Coahuila</c:v>
                </c:pt>
                <c:pt idx="5">
                  <c:v>Colima</c:v>
                </c:pt>
                <c:pt idx="6">
                  <c:v>Chiapas</c:v>
                </c:pt>
                <c:pt idx="7">
                  <c:v>Chihuahua</c:v>
                </c:pt>
                <c:pt idx="8">
                  <c:v>Distrito Federal</c:v>
                </c:pt>
                <c:pt idx="9">
                  <c:v>Durango</c:v>
                </c:pt>
                <c:pt idx="10">
                  <c:v>Guanajuato</c:v>
                </c:pt>
                <c:pt idx="11">
                  <c:v>Guerrero</c:v>
                </c:pt>
                <c:pt idx="12">
                  <c:v>Hidalgo</c:v>
                </c:pt>
                <c:pt idx="13">
                  <c:v>Jalisco</c:v>
                </c:pt>
                <c:pt idx="14">
                  <c:v>Edo. De México</c:v>
                </c:pt>
                <c:pt idx="15">
                  <c:v>Michoacán</c:v>
                </c:pt>
                <c:pt idx="16">
                  <c:v>Morelos</c:v>
                </c:pt>
                <c:pt idx="17">
                  <c:v>Nayarit</c:v>
                </c:pt>
                <c:pt idx="18">
                  <c:v>Nuevo León</c:v>
                </c:pt>
                <c:pt idx="19">
                  <c:v>Oaxaca</c:v>
                </c:pt>
                <c:pt idx="20">
                  <c:v>Puebla</c:v>
                </c:pt>
                <c:pt idx="21">
                  <c:v>Querétaro</c:v>
                </c:pt>
                <c:pt idx="22">
                  <c:v>Quintana Roo</c:v>
                </c:pt>
                <c:pt idx="23">
                  <c:v>San Luis Potosí</c:v>
                </c:pt>
                <c:pt idx="24">
                  <c:v>Sinaloa</c:v>
                </c:pt>
                <c:pt idx="25">
                  <c:v>Sonora</c:v>
                </c:pt>
                <c:pt idx="26">
                  <c:v>Tabasco</c:v>
                </c:pt>
                <c:pt idx="27">
                  <c:v>Tamaulipas</c:v>
                </c:pt>
                <c:pt idx="28">
                  <c:v>Tlaxcala</c:v>
                </c:pt>
                <c:pt idx="29">
                  <c:v>Veracruz</c:v>
                </c:pt>
                <c:pt idx="30">
                  <c:v>Yucatán</c:v>
                </c:pt>
                <c:pt idx="31">
                  <c:v>Zacatecas</c:v>
                </c:pt>
              </c:strCache>
            </c:strRef>
          </c:cat>
          <c:val>
            <c:numRef>
              <c:f>'NNA Residentes Edos, INEGI'!$D$4:$D$35</c:f>
              <c:numCache>
                <c:formatCode>#,##0</c:formatCode>
                <c:ptCount val="32"/>
                <c:pt idx="0">
                  <c:v>682</c:v>
                </c:pt>
                <c:pt idx="1">
                  <c:v>4124</c:v>
                </c:pt>
                <c:pt idx="2">
                  <c:v>239</c:v>
                </c:pt>
                <c:pt idx="3">
                  <c:v>148</c:v>
                </c:pt>
                <c:pt idx="4">
                  <c:v>1130</c:v>
                </c:pt>
                <c:pt idx="5">
                  <c:v>528</c:v>
                </c:pt>
                <c:pt idx="6">
                  <c:v>1182</c:v>
                </c:pt>
                <c:pt idx="7">
                  <c:v>2137</c:v>
                </c:pt>
                <c:pt idx="8">
                  <c:v>2922</c:v>
                </c:pt>
                <c:pt idx="9">
                  <c:v>355</c:v>
                </c:pt>
                <c:pt idx="10">
                  <c:v>1530</c:v>
                </c:pt>
                <c:pt idx="11">
                  <c:v>656</c:v>
                </c:pt>
                <c:pt idx="12">
                  <c:v>460</c:v>
                </c:pt>
                <c:pt idx="13">
                  <c:v>2955</c:v>
                </c:pt>
                <c:pt idx="14">
                  <c:v>1650</c:v>
                </c:pt>
                <c:pt idx="15">
                  <c:v>829</c:v>
                </c:pt>
                <c:pt idx="16">
                  <c:v>1293</c:v>
                </c:pt>
                <c:pt idx="17">
                  <c:v>231</c:v>
                </c:pt>
                <c:pt idx="18">
                  <c:v>1448</c:v>
                </c:pt>
                <c:pt idx="19">
                  <c:v>575</c:v>
                </c:pt>
                <c:pt idx="20">
                  <c:v>674</c:v>
                </c:pt>
                <c:pt idx="21">
                  <c:v>1124</c:v>
                </c:pt>
                <c:pt idx="22">
                  <c:v>230</c:v>
                </c:pt>
                <c:pt idx="23">
                  <c:v>766</c:v>
                </c:pt>
                <c:pt idx="24">
                  <c:v>551</c:v>
                </c:pt>
                <c:pt idx="25">
                  <c:v>1375</c:v>
                </c:pt>
                <c:pt idx="26">
                  <c:v>116</c:v>
                </c:pt>
                <c:pt idx="27">
                  <c:v>1374</c:v>
                </c:pt>
                <c:pt idx="28">
                  <c:v>168</c:v>
                </c:pt>
                <c:pt idx="29">
                  <c:v>981</c:v>
                </c:pt>
                <c:pt idx="30">
                  <c:v>506</c:v>
                </c:pt>
                <c:pt idx="31">
                  <c:v>199</c:v>
                </c:pt>
              </c:numCache>
            </c:numRef>
          </c:val>
        </c:ser>
        <c:dLbls>
          <c:showLegendKey val="0"/>
          <c:showVal val="0"/>
          <c:showCatName val="0"/>
          <c:showSerName val="0"/>
          <c:showPercent val="0"/>
          <c:showBubbleSize val="0"/>
        </c:dLbls>
        <c:gapWidth val="150"/>
        <c:axId val="131488768"/>
        <c:axId val="108131072"/>
      </c:barChart>
      <c:catAx>
        <c:axId val="131488768"/>
        <c:scaling>
          <c:orientation val="minMax"/>
        </c:scaling>
        <c:delete val="0"/>
        <c:axPos val="b"/>
        <c:numFmt formatCode="General" sourceLinked="0"/>
        <c:majorTickMark val="out"/>
        <c:minorTickMark val="none"/>
        <c:tickLblPos val="nextTo"/>
        <c:txPr>
          <a:bodyPr rot="-5400000" vert="horz"/>
          <a:lstStyle/>
          <a:p>
            <a:pPr>
              <a:defRPr sz="1400"/>
            </a:pPr>
            <a:endParaRPr lang="es-MX"/>
          </a:p>
        </c:txPr>
        <c:crossAx val="108131072"/>
        <c:crosses val="autoZero"/>
        <c:auto val="1"/>
        <c:lblAlgn val="ctr"/>
        <c:lblOffset val="100"/>
        <c:noMultiLvlLbl val="0"/>
      </c:catAx>
      <c:valAx>
        <c:axId val="108131072"/>
        <c:scaling>
          <c:orientation val="minMax"/>
        </c:scaling>
        <c:delete val="0"/>
        <c:axPos val="l"/>
        <c:majorGridlines/>
        <c:numFmt formatCode="#,##0" sourceLinked="1"/>
        <c:majorTickMark val="out"/>
        <c:minorTickMark val="none"/>
        <c:tickLblPos val="nextTo"/>
        <c:crossAx val="1314887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r>
              <a:rPr lang="es-MX" dirty="0" smtClean="0"/>
              <a:t>SEXO</a:t>
            </a:r>
            <a:endParaRPr lang="es-MX" dirty="0"/>
          </a:p>
        </c:rich>
      </c:tx>
      <c:layout/>
      <c:overlay val="0"/>
      <c:spPr>
        <a:noFill/>
        <a:ln w="25400">
          <a:noFill/>
        </a:ln>
      </c:spPr>
    </c:title>
    <c:autoTitleDeleted val="0"/>
    <c:view3D>
      <c:rotX val="50"/>
      <c:rotY val="0"/>
      <c:rAngAx val="0"/>
      <c:perspective val="30"/>
    </c:view3D>
    <c:floor>
      <c:thickness val="0"/>
    </c:floor>
    <c:sideWall>
      <c:thickness val="0"/>
    </c:sideWall>
    <c:backWall>
      <c:thickness val="0"/>
    </c:backWall>
    <c:plotArea>
      <c:layout/>
      <c:pie3DChart>
        <c:varyColors val="1"/>
        <c:ser>
          <c:idx val="0"/>
          <c:order val="0"/>
          <c:dPt>
            <c:idx val="0"/>
            <c:bubble3D val="0"/>
            <c:spPr>
              <a:solidFill>
                <a:schemeClr val="accent4">
                  <a:shade val="76000"/>
                </a:schemeClr>
              </a:solidFill>
              <a:ln>
                <a:noFill/>
              </a:ln>
              <a:effectLst>
                <a:outerShdw blurRad="254000" sx="102000" sy="102000" algn="ctr" rotWithShape="0">
                  <a:prstClr val="black">
                    <a:alpha val="20000"/>
                  </a:prstClr>
                </a:outerShdw>
              </a:effectLst>
              <a:sp3d/>
            </c:spPr>
          </c:dPt>
          <c:dPt>
            <c:idx val="1"/>
            <c:bubble3D val="0"/>
            <c:spPr>
              <a:solidFill>
                <a:schemeClr val="accent4">
                  <a:tint val="77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Century Gothic" panose="020B0502020202020204" pitchFamily="34" charset="0"/>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dLbls>
          <c:cat>
            <c:strRef>
              <c:f>Hoja2!$B$42:$B$43</c:f>
              <c:strCache>
                <c:ptCount val="2"/>
                <c:pt idx="0">
                  <c:v>MUJERES</c:v>
                </c:pt>
                <c:pt idx="1">
                  <c:v>VARONES</c:v>
                </c:pt>
              </c:strCache>
            </c:strRef>
          </c:cat>
          <c:val>
            <c:numRef>
              <c:f>Hoja2!$C$42:$C$43</c:f>
              <c:numCache>
                <c:formatCode>0.0%</c:formatCode>
                <c:ptCount val="2"/>
                <c:pt idx="0">
                  <c:v>6.5625000000000003E-2</c:v>
                </c:pt>
                <c:pt idx="1">
                  <c:v>3.4375000000000003E-2</c:v>
                </c:pt>
              </c:numCache>
            </c:numRef>
          </c:val>
        </c:ser>
        <c:dLbls>
          <c:showLegendKey val="0"/>
          <c:showVal val="0"/>
          <c:showCatName val="0"/>
          <c:showSerName val="0"/>
          <c:showPercent val="0"/>
          <c:showBubbleSize val="0"/>
          <c:showLeaderLines val="1"/>
        </c:dLbls>
      </c:pie3DChart>
      <c:spPr>
        <a:noFill/>
        <a:ln w="25400">
          <a:noFill/>
        </a:ln>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Century Gothic" panose="020B0502020202020204" pitchFamily="34" charset="0"/>
              <a:ea typeface="+mn-ea"/>
              <a:cs typeface="+mn-cs"/>
            </a:defRPr>
          </a:pPr>
          <a:endParaRPr lang="es-MX"/>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Century Gothic" panose="020B0502020202020204"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MOTIVO DE INGRESO</a:t>
            </a:r>
          </a:p>
        </c:rich>
      </c:tx>
      <c:layout/>
      <c:overlay val="0"/>
      <c:spPr>
        <a:noFill/>
        <a:ln w="25400">
          <a:noFill/>
        </a:ln>
      </c:spPr>
    </c:title>
    <c:autoTitleDeleted val="0"/>
    <c:view3D>
      <c:rotX val="50"/>
      <c:rotY val="0"/>
      <c:rAngAx val="0"/>
      <c:perspective val="30"/>
    </c:view3D>
    <c:floor>
      <c:thickness val="0"/>
    </c:floor>
    <c:sideWall>
      <c:thickness val="0"/>
    </c:sideWall>
    <c:backWall>
      <c:thickness val="0"/>
    </c:backWall>
    <c:plotArea>
      <c:layout>
        <c:manualLayout>
          <c:layoutTarget val="inner"/>
          <c:xMode val="edge"/>
          <c:yMode val="edge"/>
          <c:x val="5.6332617513719874E-2"/>
          <c:y val="0.15231543425492866"/>
          <c:w val="0.5732185880611077"/>
          <c:h val="0.7819957227568775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delete val="1"/>
            </c:dLbl>
            <c:dLbl>
              <c:idx val="1"/>
              <c:layout>
                <c:manualLayout>
                  <c:x val="-7.107073154317245E-2"/>
                  <c:y val="8.7384401023946082E-2"/>
                </c:manualLayout>
              </c:layout>
              <c:dLblPos val="bestFit"/>
              <c:showLegendKey val="0"/>
              <c:showVal val="0"/>
              <c:showCatName val="0"/>
              <c:showSerName val="0"/>
              <c:showPercent val="1"/>
              <c:showBubbleSize val="0"/>
            </c:dLbl>
            <c:dLbl>
              <c:idx val="5"/>
              <c:layout>
                <c:manualLayout>
                  <c:x val="6.4469681674406087E-2"/>
                  <c:y val="7.9674994329412524E-2"/>
                </c:manualLayout>
              </c:layout>
              <c:dLblPos val="bestFit"/>
              <c:showLegendKey val="0"/>
              <c:showVal val="0"/>
              <c:showCatName val="0"/>
              <c:showSerName val="0"/>
              <c:showPercent val="1"/>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dLbls>
          <c:cat>
            <c:strRef>
              <c:f>Hoja2!$Q$41:$Q$46</c:f>
              <c:strCache>
                <c:ptCount val="6"/>
                <c:pt idx="0">
                  <c:v>ASISTENCIA SOCIAL</c:v>
                </c:pt>
                <c:pt idx="1">
                  <c:v>OMISIÓN</c:v>
                </c:pt>
                <c:pt idx="2">
                  <c:v>MALTRATO</c:v>
                </c:pt>
                <c:pt idx="3">
                  <c:v>VIOLENCIA</c:v>
                </c:pt>
                <c:pt idx="4">
                  <c:v>ABUSO SEXUAL</c:v>
                </c:pt>
                <c:pt idx="5">
                  <c:v>EXPLOTACIÓN</c:v>
                </c:pt>
              </c:strCache>
            </c:strRef>
          </c:cat>
          <c:val>
            <c:numRef>
              <c:f>Hoja2!$R$41:$R$46</c:f>
              <c:numCache>
                <c:formatCode>0.0%</c:formatCode>
                <c:ptCount val="6"/>
                <c:pt idx="0">
                  <c:v>0</c:v>
                </c:pt>
                <c:pt idx="1">
                  <c:v>1.2500000000000001E-2</c:v>
                </c:pt>
                <c:pt idx="2">
                  <c:v>3.125E-2</c:v>
                </c:pt>
                <c:pt idx="3">
                  <c:v>6.8750000000000006E-2</c:v>
                </c:pt>
                <c:pt idx="4">
                  <c:v>1.5625E-2</c:v>
                </c:pt>
                <c:pt idx="5">
                  <c:v>1.7812500000000002E-2</c:v>
                </c:pt>
              </c:numCache>
            </c:numRef>
          </c:val>
        </c:ser>
        <c:dLbls>
          <c:showLegendKey val="0"/>
          <c:showVal val="0"/>
          <c:showCatName val="0"/>
          <c:showSerName val="0"/>
          <c:showPercent val="0"/>
          <c:showBubbleSize val="0"/>
          <c:showLeaderLines val="1"/>
        </c:dLbls>
      </c:pie3DChart>
      <c:spPr>
        <a:noFill/>
        <a:ln w="25400">
          <a:noFill/>
        </a:ln>
      </c:spPr>
    </c:plotArea>
    <c:legend>
      <c:legendPos val="r"/>
      <c:legendEntry>
        <c:idx val="0"/>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r>
              <a:rPr lang="es-MX"/>
              <a:t>EDAD</a:t>
            </a:r>
          </a:p>
        </c:rich>
      </c:tx>
      <c:layout>
        <c:manualLayout>
          <c:xMode val="edge"/>
          <c:yMode val="edge"/>
          <c:x val="0.33751542202302465"/>
          <c:y val="0"/>
        </c:manualLayout>
      </c:layout>
      <c:overlay val="0"/>
      <c:spPr>
        <a:noFill/>
        <a:ln w="25400">
          <a:noFill/>
        </a:ln>
      </c:spPr>
    </c:title>
    <c:autoTitleDeleted val="0"/>
    <c:view3D>
      <c:rotX val="50"/>
      <c:rotY val="0"/>
      <c:rAngAx val="0"/>
      <c:perspective val="30"/>
    </c:view3D>
    <c:floor>
      <c:thickness val="0"/>
    </c:floor>
    <c:sideWall>
      <c:thickness val="0"/>
    </c:sideWall>
    <c:backWall>
      <c:thickness val="0"/>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0"/>
              <c:layout>
                <c:manualLayout>
                  <c:x val="-0.20629686914135734"/>
                  <c:y val="0.12987366344490534"/>
                </c:manualLayout>
              </c:layout>
              <c:dLblPos val="bestFit"/>
              <c:showLegendKey val="0"/>
              <c:showVal val="0"/>
              <c:showCatName val="0"/>
              <c:showSerName val="0"/>
              <c:showPercent val="1"/>
              <c:showBubbleSize val="0"/>
            </c:dLbl>
            <c:dLbl>
              <c:idx val="1"/>
              <c:layout>
                <c:manualLayout>
                  <c:x val="-5.4140924692105796E-2"/>
                  <c:y val="9.3468492391530239E-2"/>
                </c:manualLayout>
              </c:layout>
              <c:dLblPos val="bestFit"/>
              <c:showLegendKey val="0"/>
              <c:showVal val="0"/>
              <c:showCatName val="0"/>
              <c:showSerName val="0"/>
              <c:showPercent val="1"/>
              <c:showBubbleSize val="0"/>
            </c:dLbl>
            <c:dLbl>
              <c:idx val="2"/>
              <c:layout>
                <c:manualLayout>
                  <c:x val="-0.14496156730408699"/>
                  <c:y val="0.10160136311469482"/>
                </c:manualLayout>
              </c:layout>
              <c:dLblPos val="bestFit"/>
              <c:showLegendKey val="0"/>
              <c:showVal val="0"/>
              <c:showCatName val="0"/>
              <c:showSerName val="0"/>
              <c:showPercent val="1"/>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Century Gothic" panose="020B0502020202020204" pitchFamily="34" charset="0"/>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dLbls>
          <c:cat>
            <c:strRef>
              <c:f>Hoja2!$B$45:$B$48</c:f>
              <c:strCache>
                <c:ptCount val="4"/>
                <c:pt idx="0">
                  <c:v>EDAD 0-3</c:v>
                </c:pt>
                <c:pt idx="1">
                  <c:v>EDAD 4-6</c:v>
                </c:pt>
                <c:pt idx="2">
                  <c:v>EDAD 7-12</c:v>
                </c:pt>
                <c:pt idx="3">
                  <c:v>EDAD 13-17</c:v>
                </c:pt>
              </c:strCache>
            </c:strRef>
          </c:cat>
          <c:val>
            <c:numRef>
              <c:f>Hoja2!$C$45:$C$48</c:f>
              <c:numCache>
                <c:formatCode>0.0%</c:formatCode>
                <c:ptCount val="4"/>
                <c:pt idx="0">
                  <c:v>6.2500000000000003E-3</c:v>
                </c:pt>
                <c:pt idx="1">
                  <c:v>0</c:v>
                </c:pt>
                <c:pt idx="2">
                  <c:v>2.5000000000000001E-2</c:v>
                </c:pt>
                <c:pt idx="3">
                  <c:v>6.8750000000000006E-2</c:v>
                </c:pt>
              </c:numCache>
            </c:numRef>
          </c:val>
        </c:ser>
        <c:dLbls>
          <c:showLegendKey val="0"/>
          <c:showVal val="0"/>
          <c:showCatName val="0"/>
          <c:showSerName val="0"/>
          <c:showPercent val="0"/>
          <c:showBubbleSize val="0"/>
          <c:showLeaderLines val="1"/>
        </c:dLbls>
      </c:pie3DChart>
      <c:spPr>
        <a:noFill/>
        <a:ln w="25400">
          <a:noFill/>
        </a:ln>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Century Gothic" panose="020B0502020202020204" pitchFamily="34" charset="0"/>
              <a:ea typeface="+mn-ea"/>
              <a:cs typeface="+mn-cs"/>
            </a:defRPr>
          </a:pPr>
          <a:endParaRPr lang="es-MX"/>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Century Gothic" panose="020B0502020202020204"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27777777777778E-2"/>
          <c:y val="0.17573782443861186"/>
          <c:w val="0.93333333333333335"/>
          <c:h val="0.76468175853018372"/>
        </c:manualLayout>
      </c:layout>
      <c:pie3DChart>
        <c:varyColors val="1"/>
        <c:ser>
          <c:idx val="0"/>
          <c:order val="0"/>
          <c:dPt>
            <c:idx val="0"/>
            <c:bubble3D val="0"/>
            <c:spPr>
              <a:solidFill>
                <a:schemeClr val="accent2"/>
              </a:solidFill>
              <a:ln>
                <a:solidFill>
                  <a:schemeClr val="accent2"/>
                </a:solidFill>
              </a:ln>
              <a:effectLst/>
              <a:sp3d>
                <a:contourClr>
                  <a:schemeClr val="accent2"/>
                </a:contourClr>
              </a:sp3d>
            </c:spPr>
          </c:dPt>
          <c:dPt>
            <c:idx val="1"/>
            <c:bubble3D val="0"/>
            <c:spPr>
              <a:solidFill>
                <a:schemeClr val="accent1"/>
              </a:solidFill>
              <a:ln>
                <a:noFill/>
              </a:ln>
              <a:effectLst/>
              <a:sp3d/>
            </c:spPr>
          </c:dPt>
          <c:dLbls>
            <c:dLbl>
              <c:idx val="0"/>
              <c:layout>
                <c:manualLayout>
                  <c:x val="-0.19823239282589677"/>
                  <c:y val="6.864610673665791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497004593175853"/>
                  <c:y val="-0.1965631379410907"/>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GENÉRO!$B$4:$B$5</c:f>
              <c:strCache>
                <c:ptCount val="2"/>
                <c:pt idx="0">
                  <c:v>Mujeres</c:v>
                </c:pt>
                <c:pt idx="1">
                  <c:v>Hombres</c:v>
                </c:pt>
              </c:strCache>
            </c:strRef>
          </c:cat>
          <c:val>
            <c:numRef>
              <c:f>GENÉRO!$C$4:$C$5</c:f>
              <c:numCache>
                <c:formatCode>General</c:formatCode>
                <c:ptCount val="2"/>
                <c:pt idx="0">
                  <c:v>21</c:v>
                </c:pt>
                <c:pt idx="1">
                  <c:v>44</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'PAÍS DE ORIGEN'!$B$4</c:f>
              <c:strCache>
                <c:ptCount val="1"/>
                <c:pt idx="0">
                  <c:v>Apátrida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1.4492753623188392E-2"/>
                  <c:y val="-1.7730496453900711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ORIGEN'!$C$4</c:f>
              <c:numCache>
                <c:formatCode>General</c:formatCode>
                <c:ptCount val="1"/>
                <c:pt idx="0">
                  <c:v>1</c:v>
                </c:pt>
              </c:numCache>
            </c:numRef>
          </c:val>
        </c:ser>
        <c:ser>
          <c:idx val="1"/>
          <c:order val="1"/>
          <c:tx>
            <c:strRef>
              <c:f>'PAÍS DE ORIGEN'!$B$5</c:f>
              <c:strCache>
                <c:ptCount val="1"/>
                <c:pt idx="0">
                  <c:v>E.U.A.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2.6569741373259116E-17"/>
                  <c:y val="-1.990338973585748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ORIGEN'!$C$5</c:f>
              <c:numCache>
                <c:formatCode>General</c:formatCode>
                <c:ptCount val="1"/>
                <c:pt idx="0">
                  <c:v>3</c:v>
                </c:pt>
              </c:numCache>
            </c:numRef>
          </c:val>
        </c:ser>
        <c:ser>
          <c:idx val="2"/>
          <c:order val="2"/>
          <c:tx>
            <c:strRef>
              <c:f>'PAÍS DE ORIGEN'!$B$6</c:f>
              <c:strCache>
                <c:ptCount val="1"/>
                <c:pt idx="0">
                  <c:v>Ecuador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ORIGEN'!$C$6</c:f>
              <c:numCache>
                <c:formatCode>General</c:formatCode>
                <c:ptCount val="1"/>
                <c:pt idx="0">
                  <c:v>1</c:v>
                </c:pt>
              </c:numCache>
            </c:numRef>
          </c:val>
        </c:ser>
        <c:ser>
          <c:idx val="3"/>
          <c:order val="3"/>
          <c:tx>
            <c:strRef>
              <c:f>'PAÍS DE ORIGEN'!$B$7</c:f>
              <c:strCache>
                <c:ptCount val="1"/>
                <c:pt idx="0">
                  <c:v>El Salvador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manualLayout>
                  <c:x val="-3.355494693598083E-2"/>
                  <c:y val="-1.559055118110236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ORIGEN'!$C$7</c:f>
              <c:numCache>
                <c:formatCode>General</c:formatCode>
                <c:ptCount val="1"/>
                <c:pt idx="0">
                  <c:v>17</c:v>
                </c:pt>
              </c:numCache>
            </c:numRef>
          </c:val>
        </c:ser>
        <c:ser>
          <c:idx val="4"/>
          <c:order val="4"/>
          <c:tx>
            <c:strRef>
              <c:f>'PAÍS DE ORIGEN'!$B$8</c:f>
              <c:strCache>
                <c:ptCount val="1"/>
                <c:pt idx="0">
                  <c:v>Guatemala</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Lbl>
              <c:idx val="0"/>
              <c:layout>
                <c:manualLayout>
                  <c:x val="5.79687321693484E-3"/>
                  <c:y val="-1.682051711621153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ORIGEN'!$C$8</c:f>
              <c:numCache>
                <c:formatCode>General</c:formatCode>
                <c:ptCount val="1"/>
                <c:pt idx="0">
                  <c:v>10</c:v>
                </c:pt>
              </c:numCache>
            </c:numRef>
          </c:val>
        </c:ser>
        <c:ser>
          <c:idx val="5"/>
          <c:order val="5"/>
          <c:tx>
            <c:strRef>
              <c:f>'PAÍS DE ORIGEN'!$B$9</c:f>
              <c:strCache>
                <c:ptCount val="1"/>
                <c:pt idx="0">
                  <c:v>Honduras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Pt>
            <c:idx val="0"/>
            <c:invertIfNegative val="0"/>
            <c:bubble3D val="0"/>
          </c:dPt>
          <c:dLbls>
            <c:dLbl>
              <c:idx val="0"/>
              <c:layout>
                <c:manualLayout>
                  <c:x val="-5.7971014492753624E-3"/>
                  <c:y val="4.1363712514658991E-3"/>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ORIGEN'!$C$9</c:f>
              <c:numCache>
                <c:formatCode>General</c:formatCode>
                <c:ptCount val="1"/>
                <c:pt idx="0">
                  <c:v>28</c:v>
                </c:pt>
              </c:numCache>
            </c:numRef>
          </c:val>
        </c:ser>
        <c:ser>
          <c:idx val="6"/>
          <c:order val="6"/>
          <c:tx>
            <c:strRef>
              <c:f>'PAÍS DE ORIGEN'!$B$10</c:f>
              <c:strCache>
                <c:ptCount val="1"/>
                <c:pt idx="0">
                  <c:v>Nacional</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dLbl>
              <c:idx val="0"/>
              <c:layout>
                <c:manualLayout>
                  <c:x val="-7.4679904142416981E-3"/>
                  <c:y val="-1.990338973585748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ORIGEN'!$C$10</c:f>
              <c:numCache>
                <c:formatCode>General</c:formatCode>
                <c:ptCount val="1"/>
                <c:pt idx="0">
                  <c:v>3</c:v>
                </c:pt>
              </c:numCache>
            </c:numRef>
          </c:val>
        </c:ser>
        <c:ser>
          <c:idx val="7"/>
          <c:order val="7"/>
          <c:tx>
            <c:strRef>
              <c:f>'PAÍS DE ORIGEN'!$B$11</c:f>
              <c:strCache>
                <c:ptCount val="1"/>
                <c:pt idx="0">
                  <c:v>Nicaragua</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invertIfNegative val="0"/>
          <c:dLbls>
            <c:dLbl>
              <c:idx val="0"/>
              <c:layout>
                <c:manualLayout>
                  <c:x val="1.1594202898550725E-2"/>
                  <c:y val="-2.9151728374378735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'PAÍS DE ORIGEN'!$C$11</c:f>
              <c:numCache>
                <c:formatCode>General</c:formatCode>
                <c:ptCount val="1"/>
                <c:pt idx="0">
                  <c:v>2</c:v>
                </c:pt>
              </c:numCache>
            </c:numRef>
          </c:val>
        </c:ser>
        <c:dLbls>
          <c:showLegendKey val="0"/>
          <c:showVal val="0"/>
          <c:showCatName val="0"/>
          <c:showSerName val="0"/>
          <c:showPercent val="0"/>
          <c:showBubbleSize val="0"/>
        </c:dLbls>
        <c:gapWidth val="150"/>
        <c:axId val="138060544"/>
        <c:axId val="138062080"/>
      </c:barChart>
      <c:catAx>
        <c:axId val="138060544"/>
        <c:scaling>
          <c:orientation val="minMax"/>
        </c:scaling>
        <c:delete val="1"/>
        <c:axPos val="b"/>
        <c:numFmt formatCode="General" sourceLinked="1"/>
        <c:majorTickMark val="none"/>
        <c:minorTickMark val="none"/>
        <c:tickLblPos val="nextTo"/>
        <c:crossAx val="138062080"/>
        <c:crosses val="autoZero"/>
        <c:auto val="1"/>
        <c:lblAlgn val="ctr"/>
        <c:lblOffset val="100"/>
        <c:noMultiLvlLbl val="0"/>
      </c:catAx>
      <c:valAx>
        <c:axId val="138062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MX"/>
          </a:p>
        </c:txPr>
        <c:crossAx val="13806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3300"/>
              </a:solidFill>
              <a:ln>
                <a:solidFill>
                  <a:srgbClr val="FF3300"/>
                </a:solidFill>
              </a:ln>
              <a:effectLst/>
            </c:spPr>
          </c:dPt>
          <c:dPt>
            <c:idx val="1"/>
            <c:invertIfNegative val="0"/>
            <c:bubble3D val="0"/>
          </c:dPt>
          <c:dPt>
            <c:idx val="2"/>
            <c:invertIfNegative val="0"/>
            <c:bubble3D val="0"/>
            <c:spPr>
              <a:solidFill>
                <a:schemeClr val="accent4">
                  <a:lumMod val="60000"/>
                  <a:lumOff val="40000"/>
                </a:schemeClr>
              </a:solidFill>
              <a:ln>
                <a:solidFill>
                  <a:schemeClr val="accent4">
                    <a:lumMod val="60000"/>
                    <a:lumOff val="40000"/>
                  </a:schemeClr>
                </a:solidFill>
              </a:ln>
              <a:effectLst/>
            </c:spPr>
          </c:dPt>
          <c:dPt>
            <c:idx val="3"/>
            <c:invertIfNegative val="0"/>
            <c:bubble3D val="0"/>
            <c:spPr>
              <a:solidFill>
                <a:schemeClr val="accent5">
                  <a:lumMod val="60000"/>
                  <a:lumOff val="40000"/>
                </a:schemeClr>
              </a:solidFill>
              <a:ln>
                <a:solidFill>
                  <a:schemeClr val="accent5">
                    <a:lumMod val="60000"/>
                    <a:lumOff val="40000"/>
                  </a:schemeClr>
                </a:solidFill>
              </a:ln>
              <a:effectLst/>
            </c:spPr>
          </c:dPt>
          <c:dPt>
            <c:idx val="4"/>
            <c:invertIfNegative val="0"/>
            <c:bubble3D val="0"/>
            <c:spPr>
              <a:solidFill>
                <a:srgbClr val="92D050"/>
              </a:solidFill>
              <a:ln>
                <a:solidFill>
                  <a:srgbClr val="92D050"/>
                </a:solidFill>
              </a:ln>
              <a:effectLst/>
            </c:spPr>
          </c:dPt>
          <c:dPt>
            <c:idx val="5"/>
            <c:invertIfNegative val="0"/>
            <c:bubble3D val="0"/>
            <c:spPr>
              <a:solidFill>
                <a:schemeClr val="bg1">
                  <a:lumMod val="85000"/>
                </a:schemeClr>
              </a:solidFill>
              <a:ln>
                <a:solidFill>
                  <a:schemeClr val="bg1">
                    <a:lumMod val="85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'ACOMPAÑAMIENTO DEL NNA EN SU VI'!$B$4:$B$9</c:f>
              <c:strCache>
                <c:ptCount val="6"/>
                <c:pt idx="0">
                  <c:v>Hermano (a)</c:v>
                </c:pt>
                <c:pt idx="1">
                  <c:v>Solo</c:v>
                </c:pt>
                <c:pt idx="2">
                  <c:v>Madre</c:v>
                </c:pt>
                <c:pt idx="3">
                  <c:v>Padre</c:v>
                </c:pt>
                <c:pt idx="4">
                  <c:v>Hijo (a)</c:v>
                </c:pt>
                <c:pt idx="5">
                  <c:v>Primo (a)</c:v>
                </c:pt>
              </c:strCache>
            </c:strRef>
          </c:cat>
          <c:val>
            <c:numRef>
              <c:f>'ACOMPAÑAMIENTO DEL NNA EN SU VI'!$C$4:$C$9</c:f>
              <c:numCache>
                <c:formatCode>General</c:formatCode>
                <c:ptCount val="6"/>
                <c:pt idx="0">
                  <c:v>11</c:v>
                </c:pt>
                <c:pt idx="1">
                  <c:v>36</c:v>
                </c:pt>
                <c:pt idx="2">
                  <c:v>13</c:v>
                </c:pt>
                <c:pt idx="3">
                  <c:v>2</c:v>
                </c:pt>
                <c:pt idx="4">
                  <c:v>1</c:v>
                </c:pt>
                <c:pt idx="5">
                  <c:v>2</c:v>
                </c:pt>
              </c:numCache>
            </c:numRef>
          </c:val>
        </c:ser>
        <c:dLbls>
          <c:dLblPos val="outEnd"/>
          <c:showLegendKey val="0"/>
          <c:showVal val="1"/>
          <c:showCatName val="0"/>
          <c:showSerName val="0"/>
          <c:showPercent val="0"/>
          <c:showBubbleSize val="0"/>
        </c:dLbls>
        <c:gapWidth val="219"/>
        <c:overlap val="-27"/>
        <c:axId val="137796608"/>
        <c:axId val="137812992"/>
      </c:barChart>
      <c:catAx>
        <c:axId val="13779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7812992"/>
        <c:crosses val="autoZero"/>
        <c:auto val="1"/>
        <c:lblAlgn val="ctr"/>
        <c:lblOffset val="100"/>
        <c:noMultiLvlLbl val="0"/>
      </c:catAx>
      <c:valAx>
        <c:axId val="137812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7796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2FEE5-7F64-4E02-970C-2669811E929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9A28F4B-EFCC-40B7-A3E0-EED8984E380F}">
      <dgm:prSet phldrT="[Text]"/>
      <dgm:spPr/>
      <dgm:t>
        <a:bodyPr/>
        <a:lstStyle/>
        <a:p>
          <a:r>
            <a:rPr lang="es-MX" dirty="0" smtClean="0"/>
            <a:t>Cuidados alternativos</a:t>
          </a:r>
          <a:endParaRPr lang="en-US" dirty="0"/>
        </a:p>
      </dgm:t>
    </dgm:pt>
    <dgm:pt modelId="{13B54BF6-07F6-48D7-B2D3-7AB96AE590EB}" type="parTrans" cxnId="{98999E99-EEF5-421E-8FCA-01D4195FC1F0}">
      <dgm:prSet/>
      <dgm:spPr/>
      <dgm:t>
        <a:bodyPr/>
        <a:lstStyle/>
        <a:p>
          <a:endParaRPr lang="en-US"/>
        </a:p>
      </dgm:t>
    </dgm:pt>
    <dgm:pt modelId="{4E9EBAE0-5A0A-490A-AECB-54408662262C}" type="sibTrans" cxnId="{98999E99-EEF5-421E-8FCA-01D4195FC1F0}">
      <dgm:prSet/>
      <dgm:spPr/>
      <dgm:t>
        <a:bodyPr/>
        <a:lstStyle/>
        <a:p>
          <a:endParaRPr lang="en-US"/>
        </a:p>
      </dgm:t>
    </dgm:pt>
    <dgm:pt modelId="{B47C4730-9F37-4B10-9CEF-03F6F8371F9D}">
      <dgm:prSet phldrT="[Text]">
        <dgm:style>
          <a:lnRef idx="1">
            <a:schemeClr val="accent4"/>
          </a:lnRef>
          <a:fillRef idx="3">
            <a:schemeClr val="accent4"/>
          </a:fillRef>
          <a:effectRef idx="2">
            <a:schemeClr val="accent4"/>
          </a:effectRef>
          <a:fontRef idx="minor">
            <a:schemeClr val="lt1"/>
          </a:fontRef>
        </dgm:style>
      </dgm:prSet>
      <dgm:spPr/>
      <dgm:t>
        <a:bodyPr/>
        <a:lstStyle/>
        <a:p>
          <a:r>
            <a:rPr lang="es-MX" dirty="0" smtClean="0"/>
            <a:t>Acogimiento por familiares</a:t>
          </a:r>
          <a:endParaRPr lang="en-US" dirty="0"/>
        </a:p>
      </dgm:t>
    </dgm:pt>
    <dgm:pt modelId="{9F9F920C-01D1-450A-B395-20A10779F9EC}" type="parTrans" cxnId="{C4331C2D-7B65-41FF-8AF7-17C61DE7ADEE}">
      <dgm:prSet/>
      <dgm:spPr/>
      <dgm:t>
        <a:bodyPr/>
        <a:lstStyle/>
        <a:p>
          <a:endParaRPr lang="en-US"/>
        </a:p>
      </dgm:t>
    </dgm:pt>
    <dgm:pt modelId="{76B4EF25-76E6-4B47-951F-F917D9242D20}" type="sibTrans" cxnId="{C4331C2D-7B65-41FF-8AF7-17C61DE7ADEE}">
      <dgm:prSet/>
      <dgm:spPr/>
      <dgm:t>
        <a:bodyPr/>
        <a:lstStyle/>
        <a:p>
          <a:endParaRPr lang="en-US"/>
        </a:p>
      </dgm:t>
    </dgm:pt>
    <dgm:pt modelId="{B10E0446-9D6A-4738-9CBA-F8DEB63E94C2}">
      <dgm:prSet phldrT="[Text]">
        <dgm:style>
          <a:lnRef idx="0">
            <a:schemeClr val="accent2"/>
          </a:lnRef>
          <a:fillRef idx="3">
            <a:schemeClr val="accent2"/>
          </a:fillRef>
          <a:effectRef idx="3">
            <a:schemeClr val="accent2"/>
          </a:effectRef>
          <a:fontRef idx="minor">
            <a:schemeClr val="lt1"/>
          </a:fontRef>
        </dgm:style>
      </dgm:prSet>
      <dgm:spPr/>
      <dgm:t>
        <a:bodyPr/>
        <a:lstStyle/>
        <a:p>
          <a:r>
            <a:rPr lang="es-MX" dirty="0" smtClean="0"/>
            <a:t>Acogimiento por familia ajena</a:t>
          </a:r>
          <a:endParaRPr lang="en-US" dirty="0"/>
        </a:p>
      </dgm:t>
    </dgm:pt>
    <dgm:pt modelId="{2B013479-A043-4DA4-BE71-BBD933B5B367}" type="parTrans" cxnId="{B6F9DF82-49B4-4EFD-93D4-5B3DBECA9F4D}">
      <dgm:prSet/>
      <dgm:spPr/>
      <dgm:t>
        <a:bodyPr/>
        <a:lstStyle/>
        <a:p>
          <a:endParaRPr lang="en-US"/>
        </a:p>
      </dgm:t>
    </dgm:pt>
    <dgm:pt modelId="{10D563C4-6B71-48F5-9453-BF79D6E85EC3}" type="sibTrans" cxnId="{B6F9DF82-49B4-4EFD-93D4-5B3DBECA9F4D}">
      <dgm:prSet/>
      <dgm:spPr/>
      <dgm:t>
        <a:bodyPr/>
        <a:lstStyle/>
        <a:p>
          <a:endParaRPr lang="en-US"/>
        </a:p>
      </dgm:t>
    </dgm:pt>
    <dgm:pt modelId="{C7F69C6C-9426-4252-9ECD-FB3D48F3B01A}">
      <dgm:prSet phldrT="[Text]">
        <dgm:style>
          <a:lnRef idx="0">
            <a:schemeClr val="accent6"/>
          </a:lnRef>
          <a:fillRef idx="3">
            <a:schemeClr val="accent6"/>
          </a:fillRef>
          <a:effectRef idx="3">
            <a:schemeClr val="accent6"/>
          </a:effectRef>
          <a:fontRef idx="minor">
            <a:schemeClr val="lt1"/>
          </a:fontRef>
        </dgm:style>
      </dgm:prSet>
      <dgm:spPr/>
      <dgm:t>
        <a:bodyPr/>
        <a:lstStyle/>
        <a:p>
          <a:r>
            <a:rPr lang="es-MX" dirty="0" smtClean="0"/>
            <a:t>Cuidado residencial (CAS)</a:t>
          </a:r>
          <a:endParaRPr lang="en-US" dirty="0"/>
        </a:p>
      </dgm:t>
    </dgm:pt>
    <dgm:pt modelId="{A60B339D-56E1-4E41-B873-1B39E7297063}" type="parTrans" cxnId="{01BF16F6-E5FA-4F40-87FA-FD04CF33AC76}">
      <dgm:prSet/>
      <dgm:spPr/>
      <dgm:t>
        <a:bodyPr/>
        <a:lstStyle/>
        <a:p>
          <a:endParaRPr lang="en-US"/>
        </a:p>
      </dgm:t>
    </dgm:pt>
    <dgm:pt modelId="{E72F4218-6050-43DD-9AA4-FFCE8981E5B0}" type="sibTrans" cxnId="{01BF16F6-E5FA-4F40-87FA-FD04CF33AC76}">
      <dgm:prSet/>
      <dgm:spPr/>
      <dgm:t>
        <a:bodyPr/>
        <a:lstStyle/>
        <a:p>
          <a:endParaRPr lang="en-US"/>
        </a:p>
      </dgm:t>
    </dgm:pt>
    <dgm:pt modelId="{CD0DB314-1BA0-4EEF-B2FA-FF15D70F9ECC}">
      <dgm:prSet phldrT="[Text]">
        <dgm:style>
          <a:lnRef idx="0">
            <a:schemeClr val="accent3"/>
          </a:lnRef>
          <a:fillRef idx="3">
            <a:schemeClr val="accent3"/>
          </a:fillRef>
          <a:effectRef idx="3">
            <a:schemeClr val="accent3"/>
          </a:effectRef>
          <a:fontRef idx="minor">
            <a:schemeClr val="lt1"/>
          </a:fontRef>
        </dgm:style>
      </dgm:prSet>
      <dgm:spPr/>
      <dgm:t>
        <a:bodyPr/>
        <a:lstStyle/>
        <a:p>
          <a:r>
            <a:rPr lang="es-MX" dirty="0" smtClean="0"/>
            <a:t>Adopción</a:t>
          </a:r>
          <a:endParaRPr lang="en-US" dirty="0"/>
        </a:p>
      </dgm:t>
    </dgm:pt>
    <dgm:pt modelId="{5E9B1DA7-CE54-43E2-8B8E-FC982B819AA4}" type="parTrans" cxnId="{783A6353-5AD4-4715-A8E1-3A5D670D64AE}">
      <dgm:prSet/>
      <dgm:spPr/>
      <dgm:t>
        <a:bodyPr/>
        <a:lstStyle/>
        <a:p>
          <a:endParaRPr lang="en-US"/>
        </a:p>
      </dgm:t>
    </dgm:pt>
    <dgm:pt modelId="{1D27768D-C8E1-450D-834E-7B89AE1B5608}" type="sibTrans" cxnId="{783A6353-5AD4-4715-A8E1-3A5D670D64AE}">
      <dgm:prSet/>
      <dgm:spPr/>
      <dgm:t>
        <a:bodyPr/>
        <a:lstStyle/>
        <a:p>
          <a:endParaRPr lang="en-US"/>
        </a:p>
      </dgm:t>
    </dgm:pt>
    <dgm:pt modelId="{0B149FB7-ED02-4460-B547-C19D33B32CDC}" type="pres">
      <dgm:prSet presAssocID="{AC92FEE5-7F64-4E02-970C-2669811E9295}" presName="Name0" presStyleCnt="0">
        <dgm:presLayoutVars>
          <dgm:chMax val="1"/>
          <dgm:dir/>
          <dgm:animLvl val="ctr"/>
          <dgm:resizeHandles val="exact"/>
        </dgm:presLayoutVars>
      </dgm:prSet>
      <dgm:spPr/>
      <dgm:t>
        <a:bodyPr/>
        <a:lstStyle/>
        <a:p>
          <a:endParaRPr lang="es-MX"/>
        </a:p>
      </dgm:t>
    </dgm:pt>
    <dgm:pt modelId="{7FD2B16E-A234-4DAB-B519-8BCF2263C269}" type="pres">
      <dgm:prSet presAssocID="{29A28F4B-EFCC-40B7-A3E0-EED8984E380F}" presName="centerShape" presStyleLbl="node0" presStyleIdx="0" presStyleCnt="1"/>
      <dgm:spPr/>
      <dgm:t>
        <a:bodyPr/>
        <a:lstStyle/>
        <a:p>
          <a:endParaRPr lang="es-MX"/>
        </a:p>
      </dgm:t>
    </dgm:pt>
    <dgm:pt modelId="{4F1068B6-4951-4358-80C9-3BBDC923F5CB}" type="pres">
      <dgm:prSet presAssocID="{9F9F920C-01D1-450A-B395-20A10779F9EC}" presName="parTrans" presStyleLbl="sibTrans2D1" presStyleIdx="0" presStyleCnt="4"/>
      <dgm:spPr/>
      <dgm:t>
        <a:bodyPr/>
        <a:lstStyle/>
        <a:p>
          <a:endParaRPr lang="es-MX"/>
        </a:p>
      </dgm:t>
    </dgm:pt>
    <dgm:pt modelId="{50763754-B12C-4231-AF67-8890993967B8}" type="pres">
      <dgm:prSet presAssocID="{9F9F920C-01D1-450A-B395-20A10779F9EC}" presName="connectorText" presStyleLbl="sibTrans2D1" presStyleIdx="0" presStyleCnt="4"/>
      <dgm:spPr/>
      <dgm:t>
        <a:bodyPr/>
        <a:lstStyle/>
        <a:p>
          <a:endParaRPr lang="es-MX"/>
        </a:p>
      </dgm:t>
    </dgm:pt>
    <dgm:pt modelId="{CA6C442D-C463-4AEF-A500-31ACD3095660}" type="pres">
      <dgm:prSet presAssocID="{B47C4730-9F37-4B10-9CEF-03F6F8371F9D}" presName="node" presStyleLbl="node1" presStyleIdx="0" presStyleCnt="4" custRadScaleRad="100259" custRadScaleInc="-5083">
        <dgm:presLayoutVars>
          <dgm:bulletEnabled val="1"/>
        </dgm:presLayoutVars>
      </dgm:prSet>
      <dgm:spPr/>
      <dgm:t>
        <a:bodyPr/>
        <a:lstStyle/>
        <a:p>
          <a:endParaRPr lang="en-US"/>
        </a:p>
      </dgm:t>
    </dgm:pt>
    <dgm:pt modelId="{2D80EA53-0F59-4726-AABD-557276326E97}" type="pres">
      <dgm:prSet presAssocID="{2B013479-A043-4DA4-BE71-BBD933B5B367}" presName="parTrans" presStyleLbl="sibTrans2D1" presStyleIdx="1" presStyleCnt="4"/>
      <dgm:spPr/>
      <dgm:t>
        <a:bodyPr/>
        <a:lstStyle/>
        <a:p>
          <a:endParaRPr lang="es-MX"/>
        </a:p>
      </dgm:t>
    </dgm:pt>
    <dgm:pt modelId="{A9571AD8-8653-4AE9-8D6F-0E339F1AF9AF}" type="pres">
      <dgm:prSet presAssocID="{2B013479-A043-4DA4-BE71-BBD933B5B367}" presName="connectorText" presStyleLbl="sibTrans2D1" presStyleIdx="1" presStyleCnt="4"/>
      <dgm:spPr/>
      <dgm:t>
        <a:bodyPr/>
        <a:lstStyle/>
        <a:p>
          <a:endParaRPr lang="es-MX"/>
        </a:p>
      </dgm:t>
    </dgm:pt>
    <dgm:pt modelId="{EB7ED641-5A71-45AE-B3BE-4A720C404FEF}" type="pres">
      <dgm:prSet presAssocID="{B10E0446-9D6A-4738-9CBA-F8DEB63E94C2}" presName="node" presStyleLbl="node1" presStyleIdx="1" presStyleCnt="4">
        <dgm:presLayoutVars>
          <dgm:bulletEnabled val="1"/>
        </dgm:presLayoutVars>
      </dgm:prSet>
      <dgm:spPr/>
      <dgm:t>
        <a:bodyPr/>
        <a:lstStyle/>
        <a:p>
          <a:endParaRPr lang="en-US"/>
        </a:p>
      </dgm:t>
    </dgm:pt>
    <dgm:pt modelId="{08DD7C5C-CC5C-471D-BF43-636895FB17CC}" type="pres">
      <dgm:prSet presAssocID="{A60B339D-56E1-4E41-B873-1B39E7297063}" presName="parTrans" presStyleLbl="sibTrans2D1" presStyleIdx="2" presStyleCnt="4"/>
      <dgm:spPr/>
      <dgm:t>
        <a:bodyPr/>
        <a:lstStyle/>
        <a:p>
          <a:endParaRPr lang="es-MX"/>
        </a:p>
      </dgm:t>
    </dgm:pt>
    <dgm:pt modelId="{0C57C838-642F-4BFE-B6DB-6A0795B67CE8}" type="pres">
      <dgm:prSet presAssocID="{A60B339D-56E1-4E41-B873-1B39E7297063}" presName="connectorText" presStyleLbl="sibTrans2D1" presStyleIdx="2" presStyleCnt="4"/>
      <dgm:spPr/>
      <dgm:t>
        <a:bodyPr/>
        <a:lstStyle/>
        <a:p>
          <a:endParaRPr lang="es-MX"/>
        </a:p>
      </dgm:t>
    </dgm:pt>
    <dgm:pt modelId="{245D04C7-67C2-42B0-ACD5-8BCE27829F08}" type="pres">
      <dgm:prSet presAssocID="{C7F69C6C-9426-4252-9ECD-FB3D48F3B01A}" presName="node" presStyleLbl="node1" presStyleIdx="2" presStyleCnt="4">
        <dgm:presLayoutVars>
          <dgm:bulletEnabled val="1"/>
        </dgm:presLayoutVars>
      </dgm:prSet>
      <dgm:spPr/>
      <dgm:t>
        <a:bodyPr/>
        <a:lstStyle/>
        <a:p>
          <a:endParaRPr lang="es-MX"/>
        </a:p>
      </dgm:t>
    </dgm:pt>
    <dgm:pt modelId="{8124AD95-CA50-4625-99A8-187757268A23}" type="pres">
      <dgm:prSet presAssocID="{5E9B1DA7-CE54-43E2-8B8E-FC982B819AA4}" presName="parTrans" presStyleLbl="sibTrans2D1" presStyleIdx="3" presStyleCnt="4"/>
      <dgm:spPr/>
      <dgm:t>
        <a:bodyPr/>
        <a:lstStyle/>
        <a:p>
          <a:endParaRPr lang="es-MX"/>
        </a:p>
      </dgm:t>
    </dgm:pt>
    <dgm:pt modelId="{6C1F387E-BA7F-4390-830E-45795193EEA0}" type="pres">
      <dgm:prSet presAssocID="{5E9B1DA7-CE54-43E2-8B8E-FC982B819AA4}" presName="connectorText" presStyleLbl="sibTrans2D1" presStyleIdx="3" presStyleCnt="4"/>
      <dgm:spPr/>
      <dgm:t>
        <a:bodyPr/>
        <a:lstStyle/>
        <a:p>
          <a:endParaRPr lang="es-MX"/>
        </a:p>
      </dgm:t>
    </dgm:pt>
    <dgm:pt modelId="{F013C02A-6EA9-4C01-BE9A-2CFB7401687A}" type="pres">
      <dgm:prSet presAssocID="{CD0DB314-1BA0-4EEF-B2FA-FF15D70F9ECC}" presName="node" presStyleLbl="node1" presStyleIdx="3" presStyleCnt="4">
        <dgm:presLayoutVars>
          <dgm:bulletEnabled val="1"/>
        </dgm:presLayoutVars>
      </dgm:prSet>
      <dgm:spPr/>
      <dgm:t>
        <a:bodyPr/>
        <a:lstStyle/>
        <a:p>
          <a:endParaRPr lang="en-US"/>
        </a:p>
      </dgm:t>
    </dgm:pt>
  </dgm:ptLst>
  <dgm:cxnLst>
    <dgm:cxn modelId="{C4331C2D-7B65-41FF-8AF7-17C61DE7ADEE}" srcId="{29A28F4B-EFCC-40B7-A3E0-EED8984E380F}" destId="{B47C4730-9F37-4B10-9CEF-03F6F8371F9D}" srcOrd="0" destOrd="0" parTransId="{9F9F920C-01D1-450A-B395-20A10779F9EC}" sibTransId="{76B4EF25-76E6-4B47-951F-F917D9242D20}"/>
    <dgm:cxn modelId="{52715042-5039-4D18-A37C-F13F2E3E926F}" type="presOf" srcId="{2B013479-A043-4DA4-BE71-BBD933B5B367}" destId="{A9571AD8-8653-4AE9-8D6F-0E339F1AF9AF}" srcOrd="1" destOrd="0" presId="urn:microsoft.com/office/officeart/2005/8/layout/radial5"/>
    <dgm:cxn modelId="{98999E99-EEF5-421E-8FCA-01D4195FC1F0}" srcId="{AC92FEE5-7F64-4E02-970C-2669811E9295}" destId="{29A28F4B-EFCC-40B7-A3E0-EED8984E380F}" srcOrd="0" destOrd="0" parTransId="{13B54BF6-07F6-48D7-B2D3-7AB96AE590EB}" sibTransId="{4E9EBAE0-5A0A-490A-AECB-54408662262C}"/>
    <dgm:cxn modelId="{D4CCBDBF-83DB-46FE-AEF4-68F883A2754B}" type="presOf" srcId="{9F9F920C-01D1-450A-B395-20A10779F9EC}" destId="{4F1068B6-4951-4358-80C9-3BBDC923F5CB}" srcOrd="0" destOrd="0" presId="urn:microsoft.com/office/officeart/2005/8/layout/radial5"/>
    <dgm:cxn modelId="{BB2592BC-E034-422B-BCD2-A92FA31DCA23}" type="presOf" srcId="{A60B339D-56E1-4E41-B873-1B39E7297063}" destId="{08DD7C5C-CC5C-471D-BF43-636895FB17CC}" srcOrd="0" destOrd="0" presId="urn:microsoft.com/office/officeart/2005/8/layout/radial5"/>
    <dgm:cxn modelId="{01BF16F6-E5FA-4F40-87FA-FD04CF33AC76}" srcId="{29A28F4B-EFCC-40B7-A3E0-EED8984E380F}" destId="{C7F69C6C-9426-4252-9ECD-FB3D48F3B01A}" srcOrd="2" destOrd="0" parTransId="{A60B339D-56E1-4E41-B873-1B39E7297063}" sibTransId="{E72F4218-6050-43DD-9AA4-FFCE8981E5B0}"/>
    <dgm:cxn modelId="{783A6353-5AD4-4715-A8E1-3A5D670D64AE}" srcId="{29A28F4B-EFCC-40B7-A3E0-EED8984E380F}" destId="{CD0DB314-1BA0-4EEF-B2FA-FF15D70F9ECC}" srcOrd="3" destOrd="0" parTransId="{5E9B1DA7-CE54-43E2-8B8E-FC982B819AA4}" sibTransId="{1D27768D-C8E1-450D-834E-7B89AE1B5608}"/>
    <dgm:cxn modelId="{130439E4-57F8-4BCD-87E7-4E200E090A75}" type="presOf" srcId="{5E9B1DA7-CE54-43E2-8B8E-FC982B819AA4}" destId="{8124AD95-CA50-4625-99A8-187757268A23}" srcOrd="0" destOrd="0" presId="urn:microsoft.com/office/officeart/2005/8/layout/radial5"/>
    <dgm:cxn modelId="{E327FE00-3C6C-4389-961A-90D5ED61A51F}" type="presOf" srcId="{AC92FEE5-7F64-4E02-970C-2669811E9295}" destId="{0B149FB7-ED02-4460-B547-C19D33B32CDC}" srcOrd="0" destOrd="0" presId="urn:microsoft.com/office/officeart/2005/8/layout/radial5"/>
    <dgm:cxn modelId="{E3CF8273-B734-409F-872C-A96056A346FA}" type="presOf" srcId="{B10E0446-9D6A-4738-9CBA-F8DEB63E94C2}" destId="{EB7ED641-5A71-45AE-B3BE-4A720C404FEF}" srcOrd="0" destOrd="0" presId="urn:microsoft.com/office/officeart/2005/8/layout/radial5"/>
    <dgm:cxn modelId="{F2A9592F-1BDB-4880-ABD5-0B4ACC222D94}" type="presOf" srcId="{A60B339D-56E1-4E41-B873-1B39E7297063}" destId="{0C57C838-642F-4BFE-B6DB-6A0795B67CE8}" srcOrd="1" destOrd="0" presId="urn:microsoft.com/office/officeart/2005/8/layout/radial5"/>
    <dgm:cxn modelId="{268C676B-D985-417F-910A-3623DA05BAEA}" type="presOf" srcId="{C7F69C6C-9426-4252-9ECD-FB3D48F3B01A}" destId="{245D04C7-67C2-42B0-ACD5-8BCE27829F08}" srcOrd="0" destOrd="0" presId="urn:microsoft.com/office/officeart/2005/8/layout/radial5"/>
    <dgm:cxn modelId="{01F5D7AF-D28C-4853-BE35-BBAF4F51E2DF}" type="presOf" srcId="{9F9F920C-01D1-450A-B395-20A10779F9EC}" destId="{50763754-B12C-4231-AF67-8890993967B8}" srcOrd="1" destOrd="0" presId="urn:microsoft.com/office/officeart/2005/8/layout/radial5"/>
    <dgm:cxn modelId="{5E5468B5-2638-41FB-B4A5-4EB092C77C72}" type="presOf" srcId="{CD0DB314-1BA0-4EEF-B2FA-FF15D70F9ECC}" destId="{F013C02A-6EA9-4C01-BE9A-2CFB7401687A}" srcOrd="0" destOrd="0" presId="urn:microsoft.com/office/officeart/2005/8/layout/radial5"/>
    <dgm:cxn modelId="{95C1966C-FE70-4D60-937E-9A5D68F3FF93}" type="presOf" srcId="{29A28F4B-EFCC-40B7-A3E0-EED8984E380F}" destId="{7FD2B16E-A234-4DAB-B519-8BCF2263C269}" srcOrd="0" destOrd="0" presId="urn:microsoft.com/office/officeart/2005/8/layout/radial5"/>
    <dgm:cxn modelId="{FB1B6197-2E36-4835-A34F-D9ADEF6ECC6A}" type="presOf" srcId="{2B013479-A043-4DA4-BE71-BBD933B5B367}" destId="{2D80EA53-0F59-4726-AABD-557276326E97}" srcOrd="0" destOrd="0" presId="urn:microsoft.com/office/officeart/2005/8/layout/radial5"/>
    <dgm:cxn modelId="{B6F9DF82-49B4-4EFD-93D4-5B3DBECA9F4D}" srcId="{29A28F4B-EFCC-40B7-A3E0-EED8984E380F}" destId="{B10E0446-9D6A-4738-9CBA-F8DEB63E94C2}" srcOrd="1" destOrd="0" parTransId="{2B013479-A043-4DA4-BE71-BBD933B5B367}" sibTransId="{10D563C4-6B71-48F5-9453-BF79D6E85EC3}"/>
    <dgm:cxn modelId="{9DD078E8-7660-43D3-9F9F-0445180BA0DB}" type="presOf" srcId="{5E9B1DA7-CE54-43E2-8B8E-FC982B819AA4}" destId="{6C1F387E-BA7F-4390-830E-45795193EEA0}" srcOrd="1" destOrd="0" presId="urn:microsoft.com/office/officeart/2005/8/layout/radial5"/>
    <dgm:cxn modelId="{7D0C1A63-2AF8-4CFD-A7CB-099E48076E7B}" type="presOf" srcId="{B47C4730-9F37-4B10-9CEF-03F6F8371F9D}" destId="{CA6C442D-C463-4AEF-A500-31ACD3095660}" srcOrd="0" destOrd="0" presId="urn:microsoft.com/office/officeart/2005/8/layout/radial5"/>
    <dgm:cxn modelId="{1ED69C64-971C-4E5C-8619-59F3ED58F30E}" type="presParOf" srcId="{0B149FB7-ED02-4460-B547-C19D33B32CDC}" destId="{7FD2B16E-A234-4DAB-B519-8BCF2263C269}" srcOrd="0" destOrd="0" presId="urn:microsoft.com/office/officeart/2005/8/layout/radial5"/>
    <dgm:cxn modelId="{D5A846BD-AEEB-47A3-8715-79BA85F2B273}" type="presParOf" srcId="{0B149FB7-ED02-4460-B547-C19D33B32CDC}" destId="{4F1068B6-4951-4358-80C9-3BBDC923F5CB}" srcOrd="1" destOrd="0" presId="urn:microsoft.com/office/officeart/2005/8/layout/radial5"/>
    <dgm:cxn modelId="{A4F19F9B-D9AD-47D1-937B-D9A91CA03275}" type="presParOf" srcId="{4F1068B6-4951-4358-80C9-3BBDC923F5CB}" destId="{50763754-B12C-4231-AF67-8890993967B8}" srcOrd="0" destOrd="0" presId="urn:microsoft.com/office/officeart/2005/8/layout/radial5"/>
    <dgm:cxn modelId="{C0B22D2C-060C-411A-A53A-32E33C78B67C}" type="presParOf" srcId="{0B149FB7-ED02-4460-B547-C19D33B32CDC}" destId="{CA6C442D-C463-4AEF-A500-31ACD3095660}" srcOrd="2" destOrd="0" presId="urn:microsoft.com/office/officeart/2005/8/layout/radial5"/>
    <dgm:cxn modelId="{D7CA3E62-A427-4CED-BBB7-F1077ED64A7D}" type="presParOf" srcId="{0B149FB7-ED02-4460-B547-C19D33B32CDC}" destId="{2D80EA53-0F59-4726-AABD-557276326E97}" srcOrd="3" destOrd="0" presId="urn:microsoft.com/office/officeart/2005/8/layout/radial5"/>
    <dgm:cxn modelId="{A5BCF786-79E2-4D86-A243-BCF252A546DC}" type="presParOf" srcId="{2D80EA53-0F59-4726-AABD-557276326E97}" destId="{A9571AD8-8653-4AE9-8D6F-0E339F1AF9AF}" srcOrd="0" destOrd="0" presId="urn:microsoft.com/office/officeart/2005/8/layout/radial5"/>
    <dgm:cxn modelId="{7269FE2F-F84D-491B-9C51-559984F878A6}" type="presParOf" srcId="{0B149FB7-ED02-4460-B547-C19D33B32CDC}" destId="{EB7ED641-5A71-45AE-B3BE-4A720C404FEF}" srcOrd="4" destOrd="0" presId="urn:microsoft.com/office/officeart/2005/8/layout/radial5"/>
    <dgm:cxn modelId="{C7B35A26-0A88-46B2-9282-E31CED3204F5}" type="presParOf" srcId="{0B149FB7-ED02-4460-B547-C19D33B32CDC}" destId="{08DD7C5C-CC5C-471D-BF43-636895FB17CC}" srcOrd="5" destOrd="0" presId="urn:microsoft.com/office/officeart/2005/8/layout/radial5"/>
    <dgm:cxn modelId="{3C17415C-21B9-4917-96E7-3B762A70F570}" type="presParOf" srcId="{08DD7C5C-CC5C-471D-BF43-636895FB17CC}" destId="{0C57C838-642F-4BFE-B6DB-6A0795B67CE8}" srcOrd="0" destOrd="0" presId="urn:microsoft.com/office/officeart/2005/8/layout/radial5"/>
    <dgm:cxn modelId="{2D988C6F-50EA-43B9-AB80-FD35846B5BBF}" type="presParOf" srcId="{0B149FB7-ED02-4460-B547-C19D33B32CDC}" destId="{245D04C7-67C2-42B0-ACD5-8BCE27829F08}" srcOrd="6" destOrd="0" presId="urn:microsoft.com/office/officeart/2005/8/layout/radial5"/>
    <dgm:cxn modelId="{6B0D2D51-25CF-4B68-A6F2-4B1A8D18DA41}" type="presParOf" srcId="{0B149FB7-ED02-4460-B547-C19D33B32CDC}" destId="{8124AD95-CA50-4625-99A8-187757268A23}" srcOrd="7" destOrd="0" presId="urn:microsoft.com/office/officeart/2005/8/layout/radial5"/>
    <dgm:cxn modelId="{2D221393-7B9B-457A-99E8-316E61D6576F}" type="presParOf" srcId="{8124AD95-CA50-4625-99A8-187757268A23}" destId="{6C1F387E-BA7F-4390-830E-45795193EEA0}" srcOrd="0" destOrd="0" presId="urn:microsoft.com/office/officeart/2005/8/layout/radial5"/>
    <dgm:cxn modelId="{8EDCA3E4-AE44-4852-84A7-FBD590543C22}" type="presParOf" srcId="{0B149FB7-ED02-4460-B547-C19D33B32CDC}" destId="{F013C02A-6EA9-4C01-BE9A-2CFB7401687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72391-A877-4A91-9C0F-94F706C757A2}"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MX"/>
        </a:p>
      </dgm:t>
    </dgm:pt>
    <dgm:pt modelId="{6C40C418-9D7B-4E9F-8FDE-B24E95EC1FA7}">
      <dgm:prSet phldrT="[Texto]"/>
      <dgm:spPr>
        <a:solidFill>
          <a:srgbClr val="F4740A"/>
        </a:solidFill>
      </dgm:spPr>
      <dgm:t>
        <a:bodyPr/>
        <a:lstStyle/>
        <a:p>
          <a:pPr algn="ctr"/>
          <a:r>
            <a:rPr lang="es-MX" dirty="0" smtClean="0">
              <a:latin typeface="Arial" panose="020B0604020202020204" pitchFamily="34" charset="0"/>
              <a:cs typeface="Arial" panose="020B0604020202020204" pitchFamily="34" charset="0"/>
            </a:rPr>
            <a:t>Recibe </a:t>
          </a:r>
          <a:r>
            <a:rPr lang="es-MX" dirty="0">
              <a:latin typeface="Arial" panose="020B0604020202020204" pitchFamily="34" charset="0"/>
              <a:cs typeface="Arial" panose="020B0604020202020204" pitchFamily="34" charset="0"/>
            </a:rPr>
            <a:t>la solicitud de la madre y/o el padre para la reintegración de la NNA y los documentos para acreditar el parentesco.</a:t>
          </a:r>
        </a:p>
      </dgm:t>
    </dgm:pt>
    <dgm:pt modelId="{E54C0857-1DBF-4661-8D04-F019C809A181}" type="parTrans" cxnId="{ACA2BC80-6DB7-425C-A486-1C357FE902B0}">
      <dgm:prSet/>
      <dgm:spPr/>
      <dgm:t>
        <a:bodyPr/>
        <a:lstStyle/>
        <a:p>
          <a:endParaRPr lang="es-MX"/>
        </a:p>
      </dgm:t>
    </dgm:pt>
    <dgm:pt modelId="{D955ACC4-45D5-4D18-B782-779EF68C71FC}" type="sibTrans" cxnId="{ACA2BC80-6DB7-425C-A486-1C357FE902B0}">
      <dgm:prSet/>
      <dgm:spPr/>
      <dgm:t>
        <a:bodyPr/>
        <a:lstStyle/>
        <a:p>
          <a:endParaRPr lang="es-MX"/>
        </a:p>
      </dgm:t>
    </dgm:pt>
    <dgm:pt modelId="{B27BEA07-46E3-411D-B477-275E1A495307}">
      <dgm:prSet phldrT="[Texto]"/>
      <dgm:spPr/>
      <dgm:t>
        <a:bodyPr/>
        <a:lstStyle/>
        <a:p>
          <a:endParaRPr lang="es-MX" dirty="0"/>
        </a:p>
      </dgm:t>
    </dgm:pt>
    <dgm:pt modelId="{F095B0BF-B7F3-43D7-8371-616B65744FDF}" type="parTrans" cxnId="{96CBE5C5-7BBA-4D6F-9812-02F26A57EF1F}">
      <dgm:prSet/>
      <dgm:spPr/>
      <dgm:t>
        <a:bodyPr/>
        <a:lstStyle/>
        <a:p>
          <a:endParaRPr lang="es-MX"/>
        </a:p>
      </dgm:t>
    </dgm:pt>
    <dgm:pt modelId="{2C40B2A5-FCA3-4D87-B325-CFC32A8BB7FD}" type="sibTrans" cxnId="{96CBE5C5-7BBA-4D6F-9812-02F26A57EF1F}">
      <dgm:prSet/>
      <dgm:spPr/>
      <dgm:t>
        <a:bodyPr/>
        <a:lstStyle/>
        <a:p>
          <a:endParaRPr lang="es-MX"/>
        </a:p>
      </dgm:t>
    </dgm:pt>
    <dgm:pt modelId="{4C8E3665-FDF4-4E6E-9031-117EB6091975}">
      <dgm:prSet phldrT="[Texto]"/>
      <dgm:spPr>
        <a:solidFill>
          <a:srgbClr val="0070C0"/>
        </a:solidFill>
      </dgm:spPr>
      <dgm:t>
        <a:bodyPr/>
        <a:lstStyle/>
        <a:p>
          <a:pPr algn="ctr"/>
          <a:r>
            <a:rPr lang="es-MX" dirty="0">
              <a:latin typeface="Arial" panose="020B0604020202020204" pitchFamily="34" charset="0"/>
              <a:cs typeface="Arial" panose="020B0604020202020204" pitchFamily="34" charset="0"/>
            </a:rPr>
            <a:t>El propósito de la intervención social con la familia de origen es:</a:t>
          </a:r>
        </a:p>
      </dgm:t>
    </dgm:pt>
    <dgm:pt modelId="{6BBD3215-0BBA-4687-A805-9FB5A22AE022}" type="parTrans" cxnId="{0A3071B3-C245-4AAF-AACB-C002925005C0}">
      <dgm:prSet/>
      <dgm:spPr/>
      <dgm:t>
        <a:bodyPr/>
        <a:lstStyle/>
        <a:p>
          <a:endParaRPr lang="es-MX"/>
        </a:p>
      </dgm:t>
    </dgm:pt>
    <dgm:pt modelId="{4672EC0D-02F8-436C-A77E-0AB281CC0D6E}" type="sibTrans" cxnId="{0A3071B3-C245-4AAF-AACB-C002925005C0}">
      <dgm:prSet/>
      <dgm:spPr/>
      <dgm:t>
        <a:bodyPr/>
        <a:lstStyle/>
        <a:p>
          <a:endParaRPr lang="es-MX"/>
        </a:p>
      </dgm:t>
    </dgm:pt>
    <dgm:pt modelId="{CE0B6272-D22F-414F-8052-AE5232553FAD}">
      <dgm:prSet phldrT="[Texto]"/>
      <dgm:spPr/>
      <dgm:t>
        <a:bodyPr/>
        <a:lstStyle/>
        <a:p>
          <a:pPr algn="just"/>
          <a:r>
            <a:rPr lang="es-MX" dirty="0">
              <a:latin typeface="Arial" panose="020B0604020202020204" pitchFamily="34" charset="0"/>
              <a:cs typeface="Arial" panose="020B0604020202020204" pitchFamily="34" charset="0"/>
            </a:rPr>
            <a:t>Reintegrar al brevedad a la NNA, siempre que no sea contrario a su interés superior.</a:t>
          </a:r>
        </a:p>
      </dgm:t>
    </dgm:pt>
    <dgm:pt modelId="{99331422-231B-4AD6-8BF4-72F00C460BA6}" type="parTrans" cxnId="{2539B40E-1230-4904-ABD0-9B9774B3FAFA}">
      <dgm:prSet/>
      <dgm:spPr/>
      <dgm:t>
        <a:bodyPr/>
        <a:lstStyle/>
        <a:p>
          <a:endParaRPr lang="es-MX"/>
        </a:p>
      </dgm:t>
    </dgm:pt>
    <dgm:pt modelId="{88246FF3-A807-4B45-9B06-D9B1DBE12EC2}" type="sibTrans" cxnId="{2539B40E-1230-4904-ABD0-9B9774B3FAFA}">
      <dgm:prSet/>
      <dgm:spPr/>
      <dgm:t>
        <a:bodyPr/>
        <a:lstStyle/>
        <a:p>
          <a:endParaRPr lang="es-MX"/>
        </a:p>
      </dgm:t>
    </dgm:pt>
    <dgm:pt modelId="{3B0ECED7-0D2E-4BDE-8D31-D465CF891691}">
      <dgm:prSet phldrT="[Texto]"/>
      <dgm:spPr>
        <a:solidFill>
          <a:srgbClr val="00B050"/>
        </a:solidFill>
      </dgm:spPr>
      <dgm:t>
        <a:bodyPr/>
        <a:lstStyle/>
        <a:p>
          <a:pPr algn="ctr"/>
          <a:r>
            <a:rPr lang="es-MX" dirty="0">
              <a:latin typeface="Arial" panose="020B0604020202020204" pitchFamily="34" charset="0"/>
              <a:cs typeface="Arial" panose="020B0604020202020204" pitchFamily="34" charset="0"/>
            </a:rPr>
            <a:t>Entrevistas y valoraciones de T.S. y </a:t>
          </a:r>
          <a:r>
            <a:rPr lang="es-MX" dirty="0" err="1">
              <a:latin typeface="Arial" panose="020B0604020202020204" pitchFamily="34" charset="0"/>
              <a:cs typeface="Arial" panose="020B0604020202020204" pitchFamily="34" charset="0"/>
            </a:rPr>
            <a:t>Ps</a:t>
          </a:r>
          <a:r>
            <a:rPr lang="es-MX" dirty="0">
              <a:latin typeface="Arial" panose="020B0604020202020204" pitchFamily="34" charset="0"/>
              <a:cs typeface="Arial" panose="020B0604020202020204" pitchFamily="34" charset="0"/>
            </a:rPr>
            <a:t>.</a:t>
          </a:r>
        </a:p>
      </dgm:t>
    </dgm:pt>
    <dgm:pt modelId="{1609C302-77D1-4F74-86BE-E270B4239C3E}" type="parTrans" cxnId="{FC6DFB54-C459-4415-951F-199CBE55082A}">
      <dgm:prSet/>
      <dgm:spPr/>
      <dgm:t>
        <a:bodyPr/>
        <a:lstStyle/>
        <a:p>
          <a:endParaRPr lang="es-MX"/>
        </a:p>
      </dgm:t>
    </dgm:pt>
    <dgm:pt modelId="{7BBA54AE-02D3-48E1-BFD8-B16392B824E4}" type="sibTrans" cxnId="{FC6DFB54-C459-4415-951F-199CBE55082A}">
      <dgm:prSet/>
      <dgm:spPr/>
      <dgm:t>
        <a:bodyPr/>
        <a:lstStyle/>
        <a:p>
          <a:endParaRPr lang="es-MX"/>
        </a:p>
      </dgm:t>
    </dgm:pt>
    <dgm:pt modelId="{EA7D6F61-F5F9-4D61-A514-624C09A14DDD}">
      <dgm:prSet phldrT="[Texto]"/>
      <dgm:spPr/>
      <dgm:t>
        <a:bodyPr/>
        <a:lstStyle/>
        <a:p>
          <a:pPr algn="just"/>
          <a:r>
            <a:rPr lang="es-MX" dirty="0">
              <a:latin typeface="Arial" panose="020B0604020202020204" pitchFamily="34" charset="0"/>
              <a:cs typeface="Arial" panose="020B0604020202020204" pitchFamily="34" charset="0"/>
            </a:rPr>
            <a:t>Realizarán las entrevistas necesarias que permitan determinar la viabilidad o no de la reintegración de la NNA a su familia de origen, tomando en cuenta su participación dentro de su desarrollo.</a:t>
          </a:r>
        </a:p>
      </dgm:t>
    </dgm:pt>
    <dgm:pt modelId="{F5A11937-B514-40B3-830E-CD25D8829A83}" type="parTrans" cxnId="{608357B9-C11F-4FB2-8567-E604BA9FA4A3}">
      <dgm:prSet/>
      <dgm:spPr/>
      <dgm:t>
        <a:bodyPr/>
        <a:lstStyle/>
        <a:p>
          <a:endParaRPr lang="es-MX"/>
        </a:p>
      </dgm:t>
    </dgm:pt>
    <dgm:pt modelId="{495A2CE7-BDF9-420F-9129-CFC2EA2F1229}" type="sibTrans" cxnId="{608357B9-C11F-4FB2-8567-E604BA9FA4A3}">
      <dgm:prSet/>
      <dgm:spPr/>
      <dgm:t>
        <a:bodyPr/>
        <a:lstStyle/>
        <a:p>
          <a:endParaRPr lang="es-MX"/>
        </a:p>
      </dgm:t>
    </dgm:pt>
    <dgm:pt modelId="{4781582F-8A05-4E2E-ACFF-B68622F1C934}">
      <dgm:prSet phldrT="[Texto]"/>
      <dgm:spPr/>
      <dgm:t>
        <a:bodyPr/>
        <a:lstStyle/>
        <a:p>
          <a:pPr algn="ctr"/>
          <a:r>
            <a:rPr lang="es-MX" dirty="0">
              <a:latin typeface="Arial" panose="020B0604020202020204" pitchFamily="34" charset="0"/>
              <a:cs typeface="Arial" panose="020B0604020202020204" pitchFamily="34" charset="0"/>
            </a:rPr>
            <a:t>Determinación de viabilidad</a:t>
          </a:r>
        </a:p>
      </dgm:t>
    </dgm:pt>
    <dgm:pt modelId="{5B5B359D-0717-4E84-9ABA-CDC9DE518631}" type="parTrans" cxnId="{09B3702B-644C-4E0F-B80C-57D0986F3B06}">
      <dgm:prSet/>
      <dgm:spPr/>
      <dgm:t>
        <a:bodyPr/>
        <a:lstStyle/>
        <a:p>
          <a:endParaRPr lang="es-MX"/>
        </a:p>
      </dgm:t>
    </dgm:pt>
    <dgm:pt modelId="{D0F952C5-1D2F-454D-9256-692D59A64C49}" type="sibTrans" cxnId="{09B3702B-644C-4E0F-B80C-57D0986F3B06}">
      <dgm:prSet/>
      <dgm:spPr/>
      <dgm:t>
        <a:bodyPr/>
        <a:lstStyle/>
        <a:p>
          <a:endParaRPr lang="es-MX"/>
        </a:p>
      </dgm:t>
    </dgm:pt>
    <dgm:pt modelId="{4223C144-92F7-4A27-B205-8DFA55A28A78}">
      <dgm:prSet phldrT="[Texto]"/>
      <dgm:spPr/>
      <dgm:t>
        <a:bodyPr/>
        <a:lstStyle/>
        <a:p>
          <a:pPr algn="just"/>
          <a:r>
            <a:rPr lang="es-MX" dirty="0">
              <a:latin typeface="Arial" panose="020B0604020202020204" pitchFamily="34" charset="0"/>
              <a:cs typeface="Arial" panose="020B0604020202020204" pitchFamily="34" charset="0"/>
            </a:rPr>
            <a:t>Conocer la dinámica familiar para mejorar lazos familiares y prevenir su separación.</a:t>
          </a:r>
        </a:p>
      </dgm:t>
    </dgm:pt>
    <dgm:pt modelId="{C5795C23-25E7-4CB1-8D11-06F1EE997501}" type="parTrans" cxnId="{A7181B3B-0EE3-4807-B708-E7DD70709BF8}">
      <dgm:prSet/>
      <dgm:spPr/>
      <dgm:t>
        <a:bodyPr/>
        <a:lstStyle/>
        <a:p>
          <a:endParaRPr lang="es-MX"/>
        </a:p>
      </dgm:t>
    </dgm:pt>
    <dgm:pt modelId="{BC39EE85-758D-4401-B821-21B63BD8F864}" type="sibTrans" cxnId="{A7181B3B-0EE3-4807-B708-E7DD70709BF8}">
      <dgm:prSet/>
      <dgm:spPr/>
      <dgm:t>
        <a:bodyPr/>
        <a:lstStyle/>
        <a:p>
          <a:endParaRPr lang="es-MX"/>
        </a:p>
      </dgm:t>
    </dgm:pt>
    <dgm:pt modelId="{85BA56CE-1C11-4D15-B4C1-08446E726B40}">
      <dgm:prSet phldrT="[Texto]"/>
      <dgm:spPr/>
      <dgm:t>
        <a:bodyPr/>
        <a:lstStyle/>
        <a:p>
          <a:pPr algn="just"/>
          <a:endParaRPr lang="es-MX" dirty="0">
            <a:latin typeface="Arial" panose="020B0604020202020204" pitchFamily="34" charset="0"/>
            <a:cs typeface="Arial" panose="020B0604020202020204" pitchFamily="34" charset="0"/>
          </a:endParaRPr>
        </a:p>
      </dgm:t>
    </dgm:pt>
    <dgm:pt modelId="{F0DD85B8-F685-4F0E-9D89-D5D0AF0D4465}" type="parTrans" cxnId="{A364FEBD-92E8-410F-8E17-B74B721A330A}">
      <dgm:prSet/>
      <dgm:spPr/>
      <dgm:t>
        <a:bodyPr/>
        <a:lstStyle/>
        <a:p>
          <a:endParaRPr lang="es-MX"/>
        </a:p>
      </dgm:t>
    </dgm:pt>
    <dgm:pt modelId="{024A3E21-E2C6-4D21-878A-4E3C7CD2BE7F}" type="sibTrans" cxnId="{A364FEBD-92E8-410F-8E17-B74B721A330A}">
      <dgm:prSet/>
      <dgm:spPr/>
      <dgm:t>
        <a:bodyPr/>
        <a:lstStyle/>
        <a:p>
          <a:endParaRPr lang="es-MX"/>
        </a:p>
      </dgm:t>
    </dgm:pt>
    <dgm:pt modelId="{CC1C6171-12F7-44A0-94D3-2073148D9811}">
      <dgm:prSet phldrT="[Texto]" custT="1"/>
      <dgm:spPr/>
      <dgm:t>
        <a:bodyPr/>
        <a:lstStyle/>
        <a:p>
          <a:pPr algn="just"/>
          <a:r>
            <a:rPr lang="es-MX" sz="1000" dirty="0">
              <a:latin typeface="Arial" panose="020B0604020202020204" pitchFamily="34" charset="0"/>
              <a:cs typeface="Arial" panose="020B0604020202020204" pitchFamily="34" charset="0"/>
            </a:rPr>
            <a:t>Con base en las entrevistas y pruebas recabadas, la SPPP determinará en un plazo no mayor a 45 días la viabilidad de reintegrar a la NNA</a:t>
          </a:r>
          <a:r>
            <a:rPr lang="es-MX" sz="1400" dirty="0">
              <a:latin typeface="Arial" panose="020B0604020202020204" pitchFamily="34" charset="0"/>
              <a:cs typeface="Arial" panose="020B0604020202020204" pitchFamily="34" charset="0"/>
            </a:rPr>
            <a:t>.</a:t>
          </a:r>
        </a:p>
      </dgm:t>
    </dgm:pt>
    <dgm:pt modelId="{766A130F-9985-4640-870E-9CD132646A5E}" type="parTrans" cxnId="{A6D4C07B-E655-49A9-B494-6CD640B44AC8}">
      <dgm:prSet/>
      <dgm:spPr/>
      <dgm:t>
        <a:bodyPr/>
        <a:lstStyle/>
        <a:p>
          <a:endParaRPr lang="es-MX"/>
        </a:p>
      </dgm:t>
    </dgm:pt>
    <dgm:pt modelId="{D1B39985-A2C1-4B33-97BD-BDD241A811FF}" type="sibTrans" cxnId="{A6D4C07B-E655-49A9-B494-6CD640B44AC8}">
      <dgm:prSet/>
      <dgm:spPr/>
      <dgm:t>
        <a:bodyPr/>
        <a:lstStyle/>
        <a:p>
          <a:endParaRPr lang="es-MX"/>
        </a:p>
      </dgm:t>
    </dgm:pt>
    <dgm:pt modelId="{0E5B69F0-75AB-454E-8BCD-3DD76FD46DA1}" type="pres">
      <dgm:prSet presAssocID="{40472391-A877-4A91-9C0F-94F706C757A2}" presName="rootnode" presStyleCnt="0">
        <dgm:presLayoutVars>
          <dgm:chMax/>
          <dgm:chPref/>
          <dgm:dir/>
          <dgm:animLvl val="lvl"/>
        </dgm:presLayoutVars>
      </dgm:prSet>
      <dgm:spPr/>
      <dgm:t>
        <a:bodyPr/>
        <a:lstStyle/>
        <a:p>
          <a:endParaRPr lang="es-MX"/>
        </a:p>
      </dgm:t>
    </dgm:pt>
    <dgm:pt modelId="{B378C78F-6DB5-46CB-B8D2-2C9EAA5C1412}" type="pres">
      <dgm:prSet presAssocID="{6C40C418-9D7B-4E9F-8FDE-B24E95EC1FA7}" presName="composite" presStyleCnt="0"/>
      <dgm:spPr/>
    </dgm:pt>
    <dgm:pt modelId="{4FEF327D-0734-434F-9EA4-37B21618D56D}" type="pres">
      <dgm:prSet presAssocID="{6C40C418-9D7B-4E9F-8FDE-B24E95EC1FA7}" presName="bentUpArrow1" presStyleLbl="alignImgPlace1" presStyleIdx="0" presStyleCnt="3" custScaleX="62086" custScaleY="62086" custLinFactNeighborX="16933" custLinFactNeighborY="-41135"/>
      <dgm:spPr/>
    </dgm:pt>
    <dgm:pt modelId="{DFFF924C-917F-4DBE-A1CA-B00402ECA7F2}" type="pres">
      <dgm:prSet presAssocID="{6C40C418-9D7B-4E9F-8FDE-B24E95EC1FA7}" presName="ParentText" presStyleLbl="node1" presStyleIdx="0" presStyleCnt="4" custScaleX="143676" custScaleY="112129" custLinFactNeighborX="3819" custLinFactNeighborY="-11548">
        <dgm:presLayoutVars>
          <dgm:chMax val="1"/>
          <dgm:chPref val="1"/>
          <dgm:bulletEnabled val="1"/>
        </dgm:presLayoutVars>
      </dgm:prSet>
      <dgm:spPr/>
      <dgm:t>
        <a:bodyPr/>
        <a:lstStyle/>
        <a:p>
          <a:endParaRPr lang="es-MX"/>
        </a:p>
      </dgm:t>
    </dgm:pt>
    <dgm:pt modelId="{F72E1BDD-458F-489E-864A-AD40139CC3AC}" type="pres">
      <dgm:prSet presAssocID="{6C40C418-9D7B-4E9F-8FDE-B24E95EC1FA7}" presName="ChildText" presStyleLbl="revTx" presStyleIdx="0" presStyleCnt="4" custLinFactNeighborX="22478">
        <dgm:presLayoutVars>
          <dgm:chMax val="0"/>
          <dgm:chPref val="0"/>
          <dgm:bulletEnabled val="1"/>
        </dgm:presLayoutVars>
      </dgm:prSet>
      <dgm:spPr/>
      <dgm:t>
        <a:bodyPr/>
        <a:lstStyle/>
        <a:p>
          <a:endParaRPr lang="es-MX"/>
        </a:p>
      </dgm:t>
    </dgm:pt>
    <dgm:pt modelId="{8E4A0868-9860-4488-BB29-BBB13072FAC9}" type="pres">
      <dgm:prSet presAssocID="{D955ACC4-45D5-4D18-B782-779EF68C71FC}" presName="sibTrans" presStyleCnt="0"/>
      <dgm:spPr/>
    </dgm:pt>
    <dgm:pt modelId="{2D684FF7-6C65-4460-8D6E-CA87DEE4D53A}" type="pres">
      <dgm:prSet presAssocID="{4C8E3665-FDF4-4E6E-9031-117EB6091975}" presName="composite" presStyleCnt="0"/>
      <dgm:spPr/>
    </dgm:pt>
    <dgm:pt modelId="{556B95F2-B8D8-4B4E-91D1-4E43834CF2A1}" type="pres">
      <dgm:prSet presAssocID="{4C8E3665-FDF4-4E6E-9031-117EB6091975}" presName="bentUpArrow1" presStyleLbl="alignImgPlace1" presStyleIdx="1" presStyleCnt="3" custScaleX="62086" custScaleY="62086" custLinFactNeighborX="16242" custLinFactNeighborY="-74490"/>
      <dgm:spPr/>
    </dgm:pt>
    <dgm:pt modelId="{3131EC23-08F9-412F-B51F-B56567143D9B}" type="pres">
      <dgm:prSet presAssocID="{4C8E3665-FDF4-4E6E-9031-117EB6091975}" presName="ParentText" presStyleLbl="node1" presStyleIdx="1" presStyleCnt="4" custScaleX="139453" custScaleY="74241" custLinFactNeighborX="10416" custLinFactNeighborY="-13604">
        <dgm:presLayoutVars>
          <dgm:chMax val="1"/>
          <dgm:chPref val="1"/>
          <dgm:bulletEnabled val="1"/>
        </dgm:presLayoutVars>
      </dgm:prSet>
      <dgm:spPr/>
      <dgm:t>
        <a:bodyPr/>
        <a:lstStyle/>
        <a:p>
          <a:endParaRPr lang="es-MX"/>
        </a:p>
      </dgm:t>
    </dgm:pt>
    <dgm:pt modelId="{82ED1088-3BA5-4B0B-9CEF-8E8A7DC1B190}" type="pres">
      <dgm:prSet presAssocID="{4C8E3665-FDF4-4E6E-9031-117EB6091975}" presName="ChildText" presStyleLbl="revTx" presStyleIdx="1" presStyleCnt="4" custScaleX="232093" custLinFactX="6025" custLinFactNeighborX="100000" custLinFactNeighborY="-24622">
        <dgm:presLayoutVars>
          <dgm:chMax val="0"/>
          <dgm:chPref val="0"/>
          <dgm:bulletEnabled val="1"/>
        </dgm:presLayoutVars>
      </dgm:prSet>
      <dgm:spPr/>
      <dgm:t>
        <a:bodyPr/>
        <a:lstStyle/>
        <a:p>
          <a:endParaRPr lang="es-MX"/>
        </a:p>
      </dgm:t>
    </dgm:pt>
    <dgm:pt modelId="{D837BA1E-317C-46B4-A799-7777A6968984}" type="pres">
      <dgm:prSet presAssocID="{4672EC0D-02F8-436C-A77E-0AB281CC0D6E}" presName="sibTrans" presStyleCnt="0"/>
      <dgm:spPr/>
    </dgm:pt>
    <dgm:pt modelId="{E786E0DD-7C38-4168-93F7-46ED0911F934}" type="pres">
      <dgm:prSet presAssocID="{3B0ECED7-0D2E-4BDE-8D31-D465CF891691}" presName="composite" presStyleCnt="0"/>
      <dgm:spPr/>
    </dgm:pt>
    <dgm:pt modelId="{8D0858D0-0BFD-431B-A744-65507A00B250}" type="pres">
      <dgm:prSet presAssocID="{3B0ECED7-0D2E-4BDE-8D31-D465CF891691}" presName="bentUpArrow1" presStyleLbl="alignImgPlace1" presStyleIdx="2" presStyleCnt="3" custScaleX="62086" custScaleY="62086" custLinFactNeighborX="-16769" custLinFactNeighborY="-99663"/>
      <dgm:spPr/>
    </dgm:pt>
    <dgm:pt modelId="{5C313A6A-959C-4B13-AC6C-25FF1938DAB2}" type="pres">
      <dgm:prSet presAssocID="{3B0ECED7-0D2E-4BDE-8D31-D465CF891691}" presName="ParentText" presStyleLbl="node1" presStyleIdx="2" presStyleCnt="4" custScaleY="65292" custLinFactNeighborX="3415" custLinFactNeighborY="-31451">
        <dgm:presLayoutVars>
          <dgm:chMax val="1"/>
          <dgm:chPref val="1"/>
          <dgm:bulletEnabled val="1"/>
        </dgm:presLayoutVars>
      </dgm:prSet>
      <dgm:spPr/>
      <dgm:t>
        <a:bodyPr/>
        <a:lstStyle/>
        <a:p>
          <a:endParaRPr lang="es-MX"/>
        </a:p>
      </dgm:t>
    </dgm:pt>
    <dgm:pt modelId="{84F78539-730D-4824-9CD0-53D80E4B542E}" type="pres">
      <dgm:prSet presAssocID="{3B0ECED7-0D2E-4BDE-8D31-D465CF891691}" presName="ChildText" presStyleLbl="revTx" presStyleIdx="2" presStyleCnt="4" custScaleX="280549" custLinFactNeighborX="92834" custLinFactNeighborY="-43146">
        <dgm:presLayoutVars>
          <dgm:chMax val="0"/>
          <dgm:chPref val="0"/>
          <dgm:bulletEnabled val="1"/>
        </dgm:presLayoutVars>
      </dgm:prSet>
      <dgm:spPr/>
      <dgm:t>
        <a:bodyPr/>
        <a:lstStyle/>
        <a:p>
          <a:endParaRPr lang="es-MX"/>
        </a:p>
      </dgm:t>
    </dgm:pt>
    <dgm:pt modelId="{AC21F222-C15D-49D0-86F6-7F6FD61C890C}" type="pres">
      <dgm:prSet presAssocID="{7BBA54AE-02D3-48E1-BFD8-B16392B824E4}" presName="sibTrans" presStyleCnt="0"/>
      <dgm:spPr/>
    </dgm:pt>
    <dgm:pt modelId="{6F5007B3-32C4-4F56-9287-FEE2B99A0BA1}" type="pres">
      <dgm:prSet presAssocID="{4781582F-8A05-4E2E-ACFF-B68622F1C934}" presName="composite" presStyleCnt="0"/>
      <dgm:spPr/>
    </dgm:pt>
    <dgm:pt modelId="{06A86390-A636-414E-9231-9E61B597E85D}" type="pres">
      <dgm:prSet presAssocID="{4781582F-8A05-4E2E-ACFF-B68622F1C934}" presName="ParentText" presStyleLbl="node1" presStyleIdx="3" presStyleCnt="4" custScaleY="77118" custLinFactNeighborX="-21798" custLinFactNeighborY="-48669">
        <dgm:presLayoutVars>
          <dgm:chMax val="1"/>
          <dgm:chPref val="1"/>
          <dgm:bulletEnabled val="1"/>
        </dgm:presLayoutVars>
      </dgm:prSet>
      <dgm:spPr/>
      <dgm:t>
        <a:bodyPr/>
        <a:lstStyle/>
        <a:p>
          <a:endParaRPr lang="es-MX"/>
        </a:p>
      </dgm:t>
    </dgm:pt>
    <dgm:pt modelId="{536A7A4E-595C-4F8F-ACD1-DB783A0F42E3}" type="pres">
      <dgm:prSet presAssocID="{4781582F-8A05-4E2E-ACFF-B68622F1C934}" presName="FinalChildText" presStyleLbl="revTx" presStyleIdx="3" presStyleCnt="4" custScaleX="209611" custLinFactNeighborX="27479" custLinFactNeighborY="-57436">
        <dgm:presLayoutVars>
          <dgm:chMax val="0"/>
          <dgm:chPref val="0"/>
          <dgm:bulletEnabled val="1"/>
        </dgm:presLayoutVars>
      </dgm:prSet>
      <dgm:spPr/>
      <dgm:t>
        <a:bodyPr/>
        <a:lstStyle/>
        <a:p>
          <a:endParaRPr lang="es-MX"/>
        </a:p>
      </dgm:t>
    </dgm:pt>
  </dgm:ptLst>
  <dgm:cxnLst>
    <dgm:cxn modelId="{C0CF56F0-D112-44FD-9613-9E82FAF90423}" type="presOf" srcId="{B27BEA07-46E3-411D-B477-275E1A495307}" destId="{F72E1BDD-458F-489E-864A-AD40139CC3AC}" srcOrd="0" destOrd="0" presId="urn:microsoft.com/office/officeart/2005/8/layout/StepDownProcess"/>
    <dgm:cxn modelId="{70720011-B9B8-4F52-AEE8-1C3B08449A30}" type="presOf" srcId="{EA7D6F61-F5F9-4D61-A514-624C09A14DDD}" destId="{84F78539-730D-4824-9CD0-53D80E4B542E}" srcOrd="0" destOrd="0" presId="urn:microsoft.com/office/officeart/2005/8/layout/StepDownProcess"/>
    <dgm:cxn modelId="{A7181B3B-0EE3-4807-B708-E7DD70709BF8}" srcId="{4C8E3665-FDF4-4E6E-9031-117EB6091975}" destId="{4223C144-92F7-4A27-B205-8DFA55A28A78}" srcOrd="2" destOrd="0" parTransId="{C5795C23-25E7-4CB1-8D11-06F1EE997501}" sibTransId="{BC39EE85-758D-4401-B821-21B63BD8F864}"/>
    <dgm:cxn modelId="{ACA2BC80-6DB7-425C-A486-1C357FE902B0}" srcId="{40472391-A877-4A91-9C0F-94F706C757A2}" destId="{6C40C418-9D7B-4E9F-8FDE-B24E95EC1FA7}" srcOrd="0" destOrd="0" parTransId="{E54C0857-1DBF-4661-8D04-F019C809A181}" sibTransId="{D955ACC4-45D5-4D18-B782-779EF68C71FC}"/>
    <dgm:cxn modelId="{2539B40E-1230-4904-ABD0-9B9774B3FAFA}" srcId="{4C8E3665-FDF4-4E6E-9031-117EB6091975}" destId="{CE0B6272-D22F-414F-8052-AE5232553FAD}" srcOrd="0" destOrd="0" parTransId="{99331422-231B-4AD6-8BF4-72F00C460BA6}" sibTransId="{88246FF3-A807-4B45-9B06-D9B1DBE12EC2}"/>
    <dgm:cxn modelId="{7C60658C-1BBD-453E-990E-28F63FCA405F}" type="presOf" srcId="{4C8E3665-FDF4-4E6E-9031-117EB6091975}" destId="{3131EC23-08F9-412F-B51F-B56567143D9B}" srcOrd="0" destOrd="0" presId="urn:microsoft.com/office/officeart/2005/8/layout/StepDownProcess"/>
    <dgm:cxn modelId="{0A3071B3-C245-4AAF-AACB-C002925005C0}" srcId="{40472391-A877-4A91-9C0F-94F706C757A2}" destId="{4C8E3665-FDF4-4E6E-9031-117EB6091975}" srcOrd="1" destOrd="0" parTransId="{6BBD3215-0BBA-4687-A805-9FB5A22AE022}" sibTransId="{4672EC0D-02F8-436C-A77E-0AB281CC0D6E}"/>
    <dgm:cxn modelId="{FC6DFB54-C459-4415-951F-199CBE55082A}" srcId="{40472391-A877-4A91-9C0F-94F706C757A2}" destId="{3B0ECED7-0D2E-4BDE-8D31-D465CF891691}" srcOrd="2" destOrd="0" parTransId="{1609C302-77D1-4F74-86BE-E270B4239C3E}" sibTransId="{7BBA54AE-02D3-48E1-BFD8-B16392B824E4}"/>
    <dgm:cxn modelId="{6BD4E795-1950-4B73-A50F-36ED24CF3080}" type="presOf" srcId="{CC1C6171-12F7-44A0-94D3-2073148D9811}" destId="{536A7A4E-595C-4F8F-ACD1-DB783A0F42E3}" srcOrd="0" destOrd="0" presId="urn:microsoft.com/office/officeart/2005/8/layout/StepDownProcess"/>
    <dgm:cxn modelId="{794DF287-CBE1-4990-BD59-FD8F5DA8CBDE}" type="presOf" srcId="{4781582F-8A05-4E2E-ACFF-B68622F1C934}" destId="{06A86390-A636-414E-9231-9E61B597E85D}" srcOrd="0" destOrd="0" presId="urn:microsoft.com/office/officeart/2005/8/layout/StepDownProcess"/>
    <dgm:cxn modelId="{A364FEBD-92E8-410F-8E17-B74B721A330A}" srcId="{4C8E3665-FDF4-4E6E-9031-117EB6091975}" destId="{85BA56CE-1C11-4D15-B4C1-08446E726B40}" srcOrd="1" destOrd="0" parTransId="{F0DD85B8-F685-4F0E-9D89-D5D0AF0D4465}" sibTransId="{024A3E21-E2C6-4D21-878A-4E3C7CD2BE7F}"/>
    <dgm:cxn modelId="{608357B9-C11F-4FB2-8567-E604BA9FA4A3}" srcId="{3B0ECED7-0D2E-4BDE-8D31-D465CF891691}" destId="{EA7D6F61-F5F9-4D61-A514-624C09A14DDD}" srcOrd="0" destOrd="0" parTransId="{F5A11937-B514-40B3-830E-CD25D8829A83}" sibTransId="{495A2CE7-BDF9-420F-9129-CFC2EA2F1229}"/>
    <dgm:cxn modelId="{DCB3C3AA-879E-412D-9B39-4F1EC826E27A}" type="presOf" srcId="{4223C144-92F7-4A27-B205-8DFA55A28A78}" destId="{82ED1088-3BA5-4B0B-9CEF-8E8A7DC1B190}" srcOrd="0" destOrd="2" presId="urn:microsoft.com/office/officeart/2005/8/layout/StepDownProcess"/>
    <dgm:cxn modelId="{86A02B1D-EEEA-43FD-8F0C-A9AE0158D409}" type="presOf" srcId="{CE0B6272-D22F-414F-8052-AE5232553FAD}" destId="{82ED1088-3BA5-4B0B-9CEF-8E8A7DC1B190}" srcOrd="0" destOrd="0" presId="urn:microsoft.com/office/officeart/2005/8/layout/StepDownProcess"/>
    <dgm:cxn modelId="{89AAC6C5-F001-45BD-984F-BE00B906FCB6}" type="presOf" srcId="{6C40C418-9D7B-4E9F-8FDE-B24E95EC1FA7}" destId="{DFFF924C-917F-4DBE-A1CA-B00402ECA7F2}" srcOrd="0" destOrd="0" presId="urn:microsoft.com/office/officeart/2005/8/layout/StepDownProcess"/>
    <dgm:cxn modelId="{A6D4C07B-E655-49A9-B494-6CD640B44AC8}" srcId="{4781582F-8A05-4E2E-ACFF-B68622F1C934}" destId="{CC1C6171-12F7-44A0-94D3-2073148D9811}" srcOrd="0" destOrd="0" parTransId="{766A130F-9985-4640-870E-9CD132646A5E}" sibTransId="{D1B39985-A2C1-4B33-97BD-BDD241A811FF}"/>
    <dgm:cxn modelId="{18C300B0-E18D-438E-AE4B-8EA28AC2B7D4}" type="presOf" srcId="{85BA56CE-1C11-4D15-B4C1-08446E726B40}" destId="{82ED1088-3BA5-4B0B-9CEF-8E8A7DC1B190}" srcOrd="0" destOrd="1" presId="urn:microsoft.com/office/officeart/2005/8/layout/StepDownProcess"/>
    <dgm:cxn modelId="{09B3702B-644C-4E0F-B80C-57D0986F3B06}" srcId="{40472391-A877-4A91-9C0F-94F706C757A2}" destId="{4781582F-8A05-4E2E-ACFF-B68622F1C934}" srcOrd="3" destOrd="0" parTransId="{5B5B359D-0717-4E84-9ABA-CDC9DE518631}" sibTransId="{D0F952C5-1D2F-454D-9256-692D59A64C49}"/>
    <dgm:cxn modelId="{CDF453B0-7FFB-4636-AC75-8E08BA583161}" type="presOf" srcId="{3B0ECED7-0D2E-4BDE-8D31-D465CF891691}" destId="{5C313A6A-959C-4B13-AC6C-25FF1938DAB2}" srcOrd="0" destOrd="0" presId="urn:microsoft.com/office/officeart/2005/8/layout/StepDownProcess"/>
    <dgm:cxn modelId="{96CBE5C5-7BBA-4D6F-9812-02F26A57EF1F}" srcId="{6C40C418-9D7B-4E9F-8FDE-B24E95EC1FA7}" destId="{B27BEA07-46E3-411D-B477-275E1A495307}" srcOrd="0" destOrd="0" parTransId="{F095B0BF-B7F3-43D7-8371-616B65744FDF}" sibTransId="{2C40B2A5-FCA3-4D87-B325-CFC32A8BB7FD}"/>
    <dgm:cxn modelId="{C00A9345-FBFC-4D7C-BF84-D71F7B1E905C}" type="presOf" srcId="{40472391-A877-4A91-9C0F-94F706C757A2}" destId="{0E5B69F0-75AB-454E-8BCD-3DD76FD46DA1}" srcOrd="0" destOrd="0" presId="urn:microsoft.com/office/officeart/2005/8/layout/StepDownProcess"/>
    <dgm:cxn modelId="{836B4A3D-3734-41D2-B1EF-A61AD1A73FDE}" type="presParOf" srcId="{0E5B69F0-75AB-454E-8BCD-3DD76FD46DA1}" destId="{B378C78F-6DB5-46CB-B8D2-2C9EAA5C1412}" srcOrd="0" destOrd="0" presId="urn:microsoft.com/office/officeart/2005/8/layout/StepDownProcess"/>
    <dgm:cxn modelId="{B61914EE-2FC1-4C6B-B339-DF9BED2D60C1}" type="presParOf" srcId="{B378C78F-6DB5-46CB-B8D2-2C9EAA5C1412}" destId="{4FEF327D-0734-434F-9EA4-37B21618D56D}" srcOrd="0" destOrd="0" presId="urn:microsoft.com/office/officeart/2005/8/layout/StepDownProcess"/>
    <dgm:cxn modelId="{7367992C-D13C-46D9-8AAF-64FDF712D380}" type="presParOf" srcId="{B378C78F-6DB5-46CB-B8D2-2C9EAA5C1412}" destId="{DFFF924C-917F-4DBE-A1CA-B00402ECA7F2}" srcOrd="1" destOrd="0" presId="urn:microsoft.com/office/officeart/2005/8/layout/StepDownProcess"/>
    <dgm:cxn modelId="{26D71DAA-D8D2-42E8-84E6-DC9BDB119824}" type="presParOf" srcId="{B378C78F-6DB5-46CB-B8D2-2C9EAA5C1412}" destId="{F72E1BDD-458F-489E-864A-AD40139CC3AC}" srcOrd="2" destOrd="0" presId="urn:microsoft.com/office/officeart/2005/8/layout/StepDownProcess"/>
    <dgm:cxn modelId="{C89DA5B7-E400-475D-A2E9-80BD16C5FBE5}" type="presParOf" srcId="{0E5B69F0-75AB-454E-8BCD-3DD76FD46DA1}" destId="{8E4A0868-9860-4488-BB29-BBB13072FAC9}" srcOrd="1" destOrd="0" presId="urn:microsoft.com/office/officeart/2005/8/layout/StepDownProcess"/>
    <dgm:cxn modelId="{D41FFB1F-663F-4287-8EFE-DC687CDFA46A}" type="presParOf" srcId="{0E5B69F0-75AB-454E-8BCD-3DD76FD46DA1}" destId="{2D684FF7-6C65-4460-8D6E-CA87DEE4D53A}" srcOrd="2" destOrd="0" presId="urn:microsoft.com/office/officeart/2005/8/layout/StepDownProcess"/>
    <dgm:cxn modelId="{E9A078EA-82E8-4A39-B0FD-E6A92192CB54}" type="presParOf" srcId="{2D684FF7-6C65-4460-8D6E-CA87DEE4D53A}" destId="{556B95F2-B8D8-4B4E-91D1-4E43834CF2A1}" srcOrd="0" destOrd="0" presId="urn:microsoft.com/office/officeart/2005/8/layout/StepDownProcess"/>
    <dgm:cxn modelId="{212DD7E5-DA53-418A-9BAB-B3C96D911403}" type="presParOf" srcId="{2D684FF7-6C65-4460-8D6E-CA87DEE4D53A}" destId="{3131EC23-08F9-412F-B51F-B56567143D9B}" srcOrd="1" destOrd="0" presId="urn:microsoft.com/office/officeart/2005/8/layout/StepDownProcess"/>
    <dgm:cxn modelId="{1ECB0B00-8507-4920-8B44-2E08CFF5BFCE}" type="presParOf" srcId="{2D684FF7-6C65-4460-8D6E-CA87DEE4D53A}" destId="{82ED1088-3BA5-4B0B-9CEF-8E8A7DC1B190}" srcOrd="2" destOrd="0" presId="urn:microsoft.com/office/officeart/2005/8/layout/StepDownProcess"/>
    <dgm:cxn modelId="{71BCB18B-5D2D-47BA-84BD-30EBE1BE0B6A}" type="presParOf" srcId="{0E5B69F0-75AB-454E-8BCD-3DD76FD46DA1}" destId="{D837BA1E-317C-46B4-A799-7777A6968984}" srcOrd="3" destOrd="0" presId="urn:microsoft.com/office/officeart/2005/8/layout/StepDownProcess"/>
    <dgm:cxn modelId="{FA424A2C-2FFF-42CF-9ACE-39826302CB47}" type="presParOf" srcId="{0E5B69F0-75AB-454E-8BCD-3DD76FD46DA1}" destId="{E786E0DD-7C38-4168-93F7-46ED0911F934}" srcOrd="4" destOrd="0" presId="urn:microsoft.com/office/officeart/2005/8/layout/StepDownProcess"/>
    <dgm:cxn modelId="{187839B2-0A67-4762-970B-24032FDDE78E}" type="presParOf" srcId="{E786E0DD-7C38-4168-93F7-46ED0911F934}" destId="{8D0858D0-0BFD-431B-A744-65507A00B250}" srcOrd="0" destOrd="0" presId="urn:microsoft.com/office/officeart/2005/8/layout/StepDownProcess"/>
    <dgm:cxn modelId="{1A3C5236-1F62-4982-B705-EDAFBDCDD4AA}" type="presParOf" srcId="{E786E0DD-7C38-4168-93F7-46ED0911F934}" destId="{5C313A6A-959C-4B13-AC6C-25FF1938DAB2}" srcOrd="1" destOrd="0" presId="urn:microsoft.com/office/officeart/2005/8/layout/StepDownProcess"/>
    <dgm:cxn modelId="{0BB368D2-1A03-4A13-AB6A-A0A6915457D6}" type="presParOf" srcId="{E786E0DD-7C38-4168-93F7-46ED0911F934}" destId="{84F78539-730D-4824-9CD0-53D80E4B542E}" srcOrd="2" destOrd="0" presId="urn:microsoft.com/office/officeart/2005/8/layout/StepDownProcess"/>
    <dgm:cxn modelId="{7F21D4A2-B6BC-4206-86B3-2718126940C4}" type="presParOf" srcId="{0E5B69F0-75AB-454E-8BCD-3DD76FD46DA1}" destId="{AC21F222-C15D-49D0-86F6-7F6FD61C890C}" srcOrd="5" destOrd="0" presId="urn:microsoft.com/office/officeart/2005/8/layout/StepDownProcess"/>
    <dgm:cxn modelId="{72E01CC5-86CC-4A9B-83AF-931A41F83DCB}" type="presParOf" srcId="{0E5B69F0-75AB-454E-8BCD-3DD76FD46DA1}" destId="{6F5007B3-32C4-4F56-9287-FEE2B99A0BA1}" srcOrd="6" destOrd="0" presId="urn:microsoft.com/office/officeart/2005/8/layout/StepDownProcess"/>
    <dgm:cxn modelId="{35303137-8D77-4320-B3AE-A9DC078233D2}" type="presParOf" srcId="{6F5007B3-32C4-4F56-9287-FEE2B99A0BA1}" destId="{06A86390-A636-414E-9231-9E61B597E85D}" srcOrd="0" destOrd="0" presId="urn:microsoft.com/office/officeart/2005/8/layout/StepDownProcess"/>
    <dgm:cxn modelId="{C53A661E-5836-4592-8DDC-6F2F009DF12A}" type="presParOf" srcId="{6F5007B3-32C4-4F56-9287-FEE2B99A0BA1}" destId="{536A7A4E-595C-4F8F-ACD1-DB783A0F42E3}" srcOrd="1"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2B16E-A234-4DAB-B519-8BCF2263C269}">
      <dsp:nvSpPr>
        <dsp:cNvPr id="0" name=""/>
        <dsp:cNvSpPr/>
      </dsp:nvSpPr>
      <dsp:spPr>
        <a:xfrm>
          <a:off x="1111299" y="1149399"/>
          <a:ext cx="673000" cy="67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kern="1200" dirty="0" smtClean="0"/>
            <a:t>Cuidados alternativos</a:t>
          </a:r>
          <a:endParaRPr lang="en-US" sz="700" kern="1200" dirty="0"/>
        </a:p>
      </dsp:txBody>
      <dsp:txXfrm>
        <a:off x="1209858" y="1247958"/>
        <a:ext cx="475882" cy="475882"/>
      </dsp:txXfrm>
    </dsp:sp>
    <dsp:sp modelId="{4F1068B6-4951-4358-80C9-3BBDC923F5CB}">
      <dsp:nvSpPr>
        <dsp:cNvPr id="0" name=""/>
        <dsp:cNvSpPr/>
      </dsp:nvSpPr>
      <dsp:spPr>
        <a:xfrm rot="16062759">
          <a:off x="1356367" y="902321"/>
          <a:ext cx="145385" cy="228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379045" y="969875"/>
        <a:ext cx="101770" cy="137292"/>
      </dsp:txXfrm>
    </dsp:sp>
    <dsp:sp modelId="{CA6C442D-C463-4AEF-A500-31ACD3095660}">
      <dsp:nvSpPr>
        <dsp:cNvPr id="0" name=""/>
        <dsp:cNvSpPr/>
      </dsp:nvSpPr>
      <dsp:spPr>
        <a:xfrm>
          <a:off x="988742" y="39913"/>
          <a:ext cx="835993" cy="835993"/>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kern="1200" dirty="0" smtClean="0"/>
            <a:t>Acogimiento por familiares</a:t>
          </a:r>
          <a:endParaRPr lang="en-US" sz="700" kern="1200" dirty="0"/>
        </a:p>
      </dsp:txBody>
      <dsp:txXfrm>
        <a:off x="1111170" y="162341"/>
        <a:ext cx="591137" cy="591137"/>
      </dsp:txXfrm>
    </dsp:sp>
    <dsp:sp modelId="{2D80EA53-0F59-4726-AABD-557276326E97}">
      <dsp:nvSpPr>
        <dsp:cNvPr id="0" name=""/>
        <dsp:cNvSpPr/>
      </dsp:nvSpPr>
      <dsp:spPr>
        <a:xfrm>
          <a:off x="1844064" y="1371489"/>
          <a:ext cx="143977" cy="228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844064" y="1417253"/>
        <a:ext cx="100784" cy="137292"/>
      </dsp:txXfrm>
    </dsp:sp>
    <dsp:sp modelId="{EB7ED641-5A71-45AE-B3BE-4A720C404FEF}">
      <dsp:nvSpPr>
        <dsp:cNvPr id="0" name=""/>
        <dsp:cNvSpPr/>
      </dsp:nvSpPr>
      <dsp:spPr>
        <a:xfrm>
          <a:off x="2055955" y="1067903"/>
          <a:ext cx="835993" cy="83599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kern="1200" dirty="0" smtClean="0"/>
            <a:t>Acogimiento por familia ajena</a:t>
          </a:r>
          <a:endParaRPr lang="en-US" sz="700" kern="1200" dirty="0"/>
        </a:p>
      </dsp:txBody>
      <dsp:txXfrm>
        <a:off x="2178383" y="1190331"/>
        <a:ext cx="591137" cy="591137"/>
      </dsp:txXfrm>
    </dsp:sp>
    <dsp:sp modelId="{08DD7C5C-CC5C-471D-BF43-636895FB17CC}">
      <dsp:nvSpPr>
        <dsp:cNvPr id="0" name=""/>
        <dsp:cNvSpPr/>
      </dsp:nvSpPr>
      <dsp:spPr>
        <a:xfrm rot="5400000">
          <a:off x="1375811" y="1839742"/>
          <a:ext cx="143977" cy="228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397408" y="1863910"/>
        <a:ext cx="100784" cy="137292"/>
      </dsp:txXfrm>
    </dsp:sp>
    <dsp:sp modelId="{245D04C7-67C2-42B0-ACD5-8BCE27829F08}">
      <dsp:nvSpPr>
        <dsp:cNvPr id="0" name=""/>
        <dsp:cNvSpPr/>
      </dsp:nvSpPr>
      <dsp:spPr>
        <a:xfrm>
          <a:off x="1029803" y="2094055"/>
          <a:ext cx="835993" cy="83599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kern="1200" dirty="0" smtClean="0"/>
            <a:t>Cuidado residencial (CAS)</a:t>
          </a:r>
          <a:endParaRPr lang="en-US" sz="700" kern="1200" dirty="0"/>
        </a:p>
      </dsp:txBody>
      <dsp:txXfrm>
        <a:off x="1152231" y="2216483"/>
        <a:ext cx="591137" cy="591137"/>
      </dsp:txXfrm>
    </dsp:sp>
    <dsp:sp modelId="{8124AD95-CA50-4625-99A8-187757268A23}">
      <dsp:nvSpPr>
        <dsp:cNvPr id="0" name=""/>
        <dsp:cNvSpPr/>
      </dsp:nvSpPr>
      <dsp:spPr>
        <a:xfrm rot="10800000">
          <a:off x="907558" y="1371489"/>
          <a:ext cx="143977" cy="228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950751" y="1417253"/>
        <a:ext cx="100784" cy="137292"/>
      </dsp:txXfrm>
    </dsp:sp>
    <dsp:sp modelId="{F013C02A-6EA9-4C01-BE9A-2CFB7401687A}">
      <dsp:nvSpPr>
        <dsp:cNvPr id="0" name=""/>
        <dsp:cNvSpPr/>
      </dsp:nvSpPr>
      <dsp:spPr>
        <a:xfrm>
          <a:off x="3651" y="1067903"/>
          <a:ext cx="835993" cy="835993"/>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kern="1200" dirty="0" smtClean="0"/>
            <a:t>Adopción</a:t>
          </a:r>
          <a:endParaRPr lang="en-US" sz="700" kern="1200" dirty="0"/>
        </a:p>
      </dsp:txBody>
      <dsp:txXfrm>
        <a:off x="126079" y="1190331"/>
        <a:ext cx="591137" cy="591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F327D-0734-434F-9EA4-37B21618D56D}">
      <dsp:nvSpPr>
        <dsp:cNvPr id="0" name=""/>
        <dsp:cNvSpPr/>
      </dsp:nvSpPr>
      <dsp:spPr>
        <a:xfrm rot="5400000">
          <a:off x="1010464" y="741086"/>
          <a:ext cx="456660" cy="519892"/>
        </a:xfrm>
        <a:prstGeom prst="bentUpArrow">
          <a:avLst>
            <a:gd name="adj1" fmla="val 32840"/>
            <a:gd name="adj2" fmla="val 25000"/>
            <a:gd name="adj3" fmla="val 3578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FF924C-917F-4DBE-A1CA-B00402ECA7F2}">
      <dsp:nvSpPr>
        <dsp:cNvPr id="0" name=""/>
        <dsp:cNvSpPr/>
      </dsp:nvSpPr>
      <dsp:spPr>
        <a:xfrm>
          <a:off x="311255" y="0"/>
          <a:ext cx="1778994" cy="971820"/>
        </a:xfrm>
        <a:prstGeom prst="roundRect">
          <a:avLst>
            <a:gd name="adj" fmla="val 16670"/>
          </a:avLst>
        </a:prstGeom>
        <a:solidFill>
          <a:srgbClr val="F474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latin typeface="Arial" panose="020B0604020202020204" pitchFamily="34" charset="0"/>
              <a:cs typeface="Arial" panose="020B0604020202020204" pitchFamily="34" charset="0"/>
            </a:rPr>
            <a:t>Recibe </a:t>
          </a:r>
          <a:r>
            <a:rPr lang="es-MX" sz="1000" kern="1200" dirty="0">
              <a:latin typeface="Arial" panose="020B0604020202020204" pitchFamily="34" charset="0"/>
              <a:cs typeface="Arial" panose="020B0604020202020204" pitchFamily="34" charset="0"/>
            </a:rPr>
            <a:t>la solicitud de la madre y/o el padre para la reintegración de la NNA y los documentos para acreditar el parentesco.</a:t>
          </a:r>
        </a:p>
      </dsp:txBody>
      <dsp:txXfrm>
        <a:off x="358704" y="47449"/>
        <a:ext cx="1684096" cy="876922"/>
      </dsp:txXfrm>
    </dsp:sp>
    <dsp:sp modelId="{F72E1BDD-458F-489E-864A-AD40139CC3AC}">
      <dsp:nvSpPr>
        <dsp:cNvPr id="0" name=""/>
        <dsp:cNvSpPr/>
      </dsp:nvSpPr>
      <dsp:spPr>
        <a:xfrm>
          <a:off x="1974990" y="152215"/>
          <a:ext cx="900547" cy="7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endParaRPr lang="es-MX" sz="800" kern="1200" dirty="0"/>
        </a:p>
      </dsp:txBody>
      <dsp:txXfrm>
        <a:off x="1974990" y="152215"/>
        <a:ext cx="900547" cy="700504"/>
      </dsp:txXfrm>
    </dsp:sp>
    <dsp:sp modelId="{556B95F2-B8D8-4B4E-91D1-4E43834CF2A1}">
      <dsp:nvSpPr>
        <dsp:cNvPr id="0" name=""/>
        <dsp:cNvSpPr/>
      </dsp:nvSpPr>
      <dsp:spPr>
        <a:xfrm rot="5400000">
          <a:off x="2134922" y="1247245"/>
          <a:ext cx="456660" cy="519892"/>
        </a:xfrm>
        <a:prstGeom prst="bentUpArrow">
          <a:avLst>
            <a:gd name="adj1" fmla="val 32840"/>
            <a:gd name="adj2" fmla="val 25000"/>
            <a:gd name="adj3" fmla="val 35780"/>
          </a:avLst>
        </a:prstGeom>
        <a:solidFill>
          <a:schemeClr val="accent3">
            <a:tint val="50000"/>
            <a:hueOff val="5359332"/>
            <a:satOff val="-7864"/>
            <a:lumOff val="5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1EC23-08F9-412F-B51F-B56567143D9B}">
      <dsp:nvSpPr>
        <dsp:cNvPr id="0" name=""/>
        <dsp:cNvSpPr/>
      </dsp:nvSpPr>
      <dsp:spPr>
        <a:xfrm>
          <a:off x="1549328" y="814771"/>
          <a:ext cx="1726705" cy="643445"/>
        </a:xfrm>
        <a:prstGeom prst="roundRect">
          <a:avLst>
            <a:gd name="adj" fmla="val 1667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a:latin typeface="Arial" panose="020B0604020202020204" pitchFamily="34" charset="0"/>
              <a:cs typeface="Arial" panose="020B0604020202020204" pitchFamily="34" charset="0"/>
            </a:rPr>
            <a:t>El propósito de la intervención social con la familia de origen es:</a:t>
          </a:r>
        </a:p>
      </dsp:txBody>
      <dsp:txXfrm>
        <a:off x="1580744" y="846187"/>
        <a:ext cx="1663873" cy="580613"/>
      </dsp:txXfrm>
    </dsp:sp>
    <dsp:sp modelId="{82ED1088-3BA5-4B0B-9CEF-8E8A7DC1B190}">
      <dsp:nvSpPr>
        <dsp:cNvPr id="0" name=""/>
        <dsp:cNvSpPr/>
      </dsp:nvSpPr>
      <dsp:spPr>
        <a:xfrm>
          <a:off x="3262835" y="731232"/>
          <a:ext cx="2090108" cy="7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just" defTabSz="355600">
            <a:lnSpc>
              <a:spcPct val="90000"/>
            </a:lnSpc>
            <a:spcBef>
              <a:spcPct val="0"/>
            </a:spcBef>
            <a:spcAft>
              <a:spcPct val="15000"/>
            </a:spcAft>
            <a:buChar char="••"/>
          </a:pPr>
          <a:r>
            <a:rPr lang="es-MX" sz="800" kern="1200" dirty="0">
              <a:latin typeface="Arial" panose="020B0604020202020204" pitchFamily="34" charset="0"/>
              <a:cs typeface="Arial" panose="020B0604020202020204" pitchFamily="34" charset="0"/>
            </a:rPr>
            <a:t>Reintegrar al brevedad a la NNA, siempre que no sea contrario a su interés superior.</a:t>
          </a:r>
        </a:p>
        <a:p>
          <a:pPr marL="57150" lvl="1" indent="-57150" algn="just" defTabSz="355600">
            <a:lnSpc>
              <a:spcPct val="90000"/>
            </a:lnSpc>
            <a:spcBef>
              <a:spcPct val="0"/>
            </a:spcBef>
            <a:spcAft>
              <a:spcPct val="15000"/>
            </a:spcAft>
            <a:buChar char="••"/>
          </a:pPr>
          <a:endParaRPr lang="es-MX" sz="800" kern="1200" dirty="0">
            <a:latin typeface="Arial" panose="020B0604020202020204" pitchFamily="34" charset="0"/>
            <a:cs typeface="Arial" panose="020B0604020202020204" pitchFamily="34" charset="0"/>
          </a:endParaRPr>
        </a:p>
        <a:p>
          <a:pPr marL="57150" lvl="1" indent="-57150" algn="just" defTabSz="355600">
            <a:lnSpc>
              <a:spcPct val="90000"/>
            </a:lnSpc>
            <a:spcBef>
              <a:spcPct val="0"/>
            </a:spcBef>
            <a:spcAft>
              <a:spcPct val="15000"/>
            </a:spcAft>
            <a:buChar char="••"/>
          </a:pPr>
          <a:r>
            <a:rPr lang="es-MX" sz="800" kern="1200" dirty="0">
              <a:latin typeface="Arial" panose="020B0604020202020204" pitchFamily="34" charset="0"/>
              <a:cs typeface="Arial" panose="020B0604020202020204" pitchFamily="34" charset="0"/>
            </a:rPr>
            <a:t>Conocer la dinámica familiar para mejorar lazos familiares y prevenir su separación.</a:t>
          </a:r>
        </a:p>
      </dsp:txBody>
      <dsp:txXfrm>
        <a:off x="3262835" y="731232"/>
        <a:ext cx="2090108" cy="700504"/>
      </dsp:txXfrm>
    </dsp:sp>
    <dsp:sp modelId="{8D0858D0-0BFD-431B-A744-65507A00B250}">
      <dsp:nvSpPr>
        <dsp:cNvPr id="0" name=""/>
        <dsp:cNvSpPr/>
      </dsp:nvSpPr>
      <dsp:spPr>
        <a:xfrm rot="5400000">
          <a:off x="2770632" y="1813585"/>
          <a:ext cx="456660" cy="519892"/>
        </a:xfrm>
        <a:prstGeom prst="bentUpArrow">
          <a:avLst>
            <a:gd name="adj1" fmla="val 32840"/>
            <a:gd name="adj2" fmla="val 25000"/>
            <a:gd name="adj3" fmla="val 35780"/>
          </a:avLst>
        </a:prstGeom>
        <a:solidFill>
          <a:schemeClr val="accent3">
            <a:tint val="50000"/>
            <a:hueOff val="10718665"/>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313A6A-959C-4B13-AC6C-25FF1938DAB2}">
      <dsp:nvSpPr>
        <dsp:cNvPr id="0" name=""/>
        <dsp:cNvSpPr/>
      </dsp:nvSpPr>
      <dsp:spPr>
        <a:xfrm>
          <a:off x="2619031" y="1450367"/>
          <a:ext cx="1238198" cy="565885"/>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a:latin typeface="Arial" panose="020B0604020202020204" pitchFamily="34" charset="0"/>
              <a:cs typeface="Arial" panose="020B0604020202020204" pitchFamily="34" charset="0"/>
            </a:rPr>
            <a:t>Entrevistas y valoraciones de T.S. y </a:t>
          </a:r>
          <a:r>
            <a:rPr lang="es-MX" sz="1000" kern="1200" dirty="0" err="1">
              <a:latin typeface="Arial" panose="020B0604020202020204" pitchFamily="34" charset="0"/>
              <a:cs typeface="Arial" panose="020B0604020202020204" pitchFamily="34" charset="0"/>
            </a:rPr>
            <a:t>Ps</a:t>
          </a:r>
          <a:r>
            <a:rPr lang="es-MX" sz="1000" kern="1200" dirty="0">
              <a:latin typeface="Arial" panose="020B0604020202020204" pitchFamily="34" charset="0"/>
              <a:cs typeface="Arial" panose="020B0604020202020204" pitchFamily="34" charset="0"/>
            </a:rPr>
            <a:t>.</a:t>
          </a:r>
        </a:p>
      </dsp:txBody>
      <dsp:txXfrm>
        <a:off x="2646660" y="1477996"/>
        <a:ext cx="1182940" cy="510627"/>
      </dsp:txXfrm>
    </dsp:sp>
    <dsp:sp modelId="{84F78539-730D-4824-9CD0-53D80E4B542E}">
      <dsp:nvSpPr>
        <dsp:cNvPr id="0" name=""/>
        <dsp:cNvSpPr/>
      </dsp:nvSpPr>
      <dsp:spPr>
        <a:xfrm>
          <a:off x="3837995" y="1352966"/>
          <a:ext cx="2526477" cy="7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just" defTabSz="355600">
            <a:lnSpc>
              <a:spcPct val="90000"/>
            </a:lnSpc>
            <a:spcBef>
              <a:spcPct val="0"/>
            </a:spcBef>
            <a:spcAft>
              <a:spcPct val="15000"/>
            </a:spcAft>
            <a:buChar char="••"/>
          </a:pPr>
          <a:r>
            <a:rPr lang="es-MX" sz="800" kern="1200" dirty="0">
              <a:latin typeface="Arial" panose="020B0604020202020204" pitchFamily="34" charset="0"/>
              <a:cs typeface="Arial" panose="020B0604020202020204" pitchFamily="34" charset="0"/>
            </a:rPr>
            <a:t>Realizarán las entrevistas necesarias que permitan determinar la viabilidad o no de la reintegración de la NNA a su familia de origen, tomando en cuenta su participación dentro de su desarrollo.</a:t>
          </a:r>
        </a:p>
      </dsp:txBody>
      <dsp:txXfrm>
        <a:off x="3837995" y="1352966"/>
        <a:ext cx="2526477" cy="700504"/>
      </dsp:txXfrm>
    </dsp:sp>
    <dsp:sp modelId="{06A86390-A636-414E-9231-9E61B597E85D}">
      <dsp:nvSpPr>
        <dsp:cNvPr id="0" name=""/>
        <dsp:cNvSpPr/>
      </dsp:nvSpPr>
      <dsp:spPr>
        <a:xfrm>
          <a:off x="3463233" y="2001386"/>
          <a:ext cx="1238198" cy="668380"/>
        </a:xfrm>
        <a:prstGeom prst="roundRect">
          <a:avLst>
            <a:gd name="adj" fmla="val 166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a:latin typeface="Arial" panose="020B0604020202020204" pitchFamily="34" charset="0"/>
              <a:cs typeface="Arial" panose="020B0604020202020204" pitchFamily="34" charset="0"/>
            </a:rPr>
            <a:t>Determinación de viabilidad</a:t>
          </a:r>
        </a:p>
      </dsp:txBody>
      <dsp:txXfrm>
        <a:off x="3495866" y="2034019"/>
        <a:ext cx="1172932" cy="603114"/>
      </dsp:txXfrm>
    </dsp:sp>
    <dsp:sp modelId="{536A7A4E-595C-4F8F-ACD1-DB783A0F42E3}">
      <dsp:nvSpPr>
        <dsp:cNvPr id="0" name=""/>
        <dsp:cNvSpPr/>
      </dsp:nvSpPr>
      <dsp:spPr>
        <a:xfrm>
          <a:off x="4725246" y="2004358"/>
          <a:ext cx="1887646" cy="7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just"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Con base en las entrevistas y pruebas recabadas, la SPPP determinará en un plazo no mayor a 45 días la viabilidad de reintegrar a la NNA</a:t>
          </a:r>
          <a:r>
            <a:rPr lang="es-MX" sz="1400" kern="1200" dirty="0">
              <a:latin typeface="Arial" panose="020B0604020202020204" pitchFamily="34" charset="0"/>
              <a:cs typeface="Arial" panose="020B0604020202020204" pitchFamily="34" charset="0"/>
            </a:rPr>
            <a:t>.</a:t>
          </a:r>
        </a:p>
      </dsp:txBody>
      <dsp:txXfrm>
        <a:off x="4725246" y="2004358"/>
        <a:ext cx="1887646" cy="70050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D81FE-AAF3-47BF-BA07-E60B8F81AEAB}" type="datetimeFigureOut">
              <a:rPr lang="en-US" smtClean="0"/>
              <a:t>10/11/2016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D9420-74A4-4687-AC69-C5C479A6A806}" type="slidenum">
              <a:rPr lang="en-US" smtClean="0"/>
              <a:t>‹Nº›</a:t>
            </a:fld>
            <a:endParaRPr lang="en-US"/>
          </a:p>
        </p:txBody>
      </p:sp>
    </p:spTree>
    <p:extLst>
      <p:ext uri="{BB962C8B-B14F-4D97-AF65-F5344CB8AC3E}">
        <p14:creationId xmlns:p14="http://schemas.microsoft.com/office/powerpoint/2010/main" val="98472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3800" b="1" dirty="0" smtClean="0"/>
              <a:t>Programa de País 2014-2018: </a:t>
            </a:r>
          </a:p>
          <a:p>
            <a:pPr lvl="1">
              <a:buFont typeface="Wingdings" panose="05000000000000000000" pitchFamily="2" charset="2"/>
              <a:buChar char="Ø"/>
            </a:pPr>
            <a:r>
              <a:rPr lang="es-MX" sz="2900" dirty="0" smtClean="0"/>
              <a:t>Cooperación para el fortalecimiento de los sistemas de protección de derechos (protección integral/protección especial) </a:t>
            </a:r>
          </a:p>
          <a:p>
            <a:pPr lvl="2">
              <a:buFont typeface="Wingdings" panose="05000000000000000000" pitchFamily="2" charset="2"/>
              <a:buChar char="Ø"/>
            </a:pPr>
            <a:r>
              <a:rPr lang="es-MX" sz="2900" dirty="0" smtClean="0"/>
              <a:t>promoción y fortalecimiento de políticas y programas de cuidado alternativos para los niños, niñas y adolescentes sin cuidado parental.</a:t>
            </a:r>
          </a:p>
          <a:p>
            <a:r>
              <a:rPr lang="es-MX" sz="3800" b="1" dirty="0" smtClean="0"/>
              <a:t>Nuevas oportunidades y líneas de cooperación:</a:t>
            </a:r>
          </a:p>
          <a:p>
            <a:pPr lvl="1">
              <a:buFont typeface="Wingdings" panose="05000000000000000000" pitchFamily="2" charset="2"/>
              <a:buChar char="ü"/>
            </a:pPr>
            <a:r>
              <a:rPr lang="es-MX" sz="2900" dirty="0" smtClean="0"/>
              <a:t>Cooperación técnica para el desarrollo de programas piloto acogimiento familiar con sus respectivas herramientas.</a:t>
            </a:r>
          </a:p>
          <a:p>
            <a:pPr lvl="1">
              <a:buFont typeface="Wingdings" panose="05000000000000000000" pitchFamily="2" charset="2"/>
              <a:buChar char="ü"/>
            </a:pPr>
            <a:r>
              <a:rPr lang="es-MX" sz="2900" dirty="0" smtClean="0"/>
              <a:t>Cooperación técnica para definición de estándares y orientaciones para la regulación de los centros de asistencia social, acogimiento y adopciones. </a:t>
            </a:r>
          </a:p>
          <a:p>
            <a:pPr lvl="1">
              <a:buFont typeface="Wingdings" panose="05000000000000000000" pitchFamily="2" charset="2"/>
              <a:buChar char="ü"/>
            </a:pPr>
            <a:r>
              <a:rPr lang="es-MX" sz="2900" dirty="0" smtClean="0"/>
              <a:t>Cooperación para el desarrollo de estrategias de incidencia para avanzar hacia una política integral de cuidosos alternativos .</a:t>
            </a:r>
          </a:p>
          <a:p>
            <a:pPr lvl="1">
              <a:buFont typeface="Wingdings" panose="05000000000000000000" pitchFamily="2" charset="2"/>
              <a:buChar char="ü"/>
            </a:pPr>
            <a:r>
              <a:rPr lang="es-MX" sz="2900" dirty="0" smtClean="0"/>
              <a:t>Alianza con la Red Latinoamericana de Acogimiento Familiar (RELAF)</a:t>
            </a:r>
          </a:p>
          <a:p>
            <a:endParaRPr lang="en-US" dirty="0"/>
          </a:p>
        </p:txBody>
      </p:sp>
      <p:sp>
        <p:nvSpPr>
          <p:cNvPr id="4" name="Slide Number Placeholder 3"/>
          <p:cNvSpPr>
            <a:spLocks noGrp="1"/>
          </p:cNvSpPr>
          <p:nvPr>
            <p:ph type="sldNum" sz="quarter" idx="10"/>
          </p:nvPr>
        </p:nvSpPr>
        <p:spPr/>
        <p:txBody>
          <a:bodyPr/>
          <a:lstStyle/>
          <a:p>
            <a:fld id="{6B2D9420-74A4-4687-AC69-C5C479A6A806}" type="slidenum">
              <a:rPr lang="en-US" smtClean="0"/>
              <a:t>5</a:t>
            </a:fld>
            <a:endParaRPr lang="en-US"/>
          </a:p>
        </p:txBody>
      </p:sp>
    </p:spTree>
    <p:extLst>
      <p:ext uri="{BB962C8B-B14F-4D97-AF65-F5344CB8AC3E}">
        <p14:creationId xmlns:p14="http://schemas.microsoft.com/office/powerpoint/2010/main" val="69529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D9420-74A4-4687-AC69-C5C479A6A806}" type="slidenum">
              <a:rPr lang="en-US" smtClean="0"/>
              <a:t>7</a:t>
            </a:fld>
            <a:endParaRPr lang="en-US"/>
          </a:p>
        </p:txBody>
      </p:sp>
    </p:spTree>
    <p:extLst>
      <p:ext uri="{BB962C8B-B14F-4D97-AF65-F5344CB8AC3E}">
        <p14:creationId xmlns:p14="http://schemas.microsoft.com/office/powerpoint/2010/main" val="408273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D9420-74A4-4687-AC69-C5C479A6A806}" type="slidenum">
              <a:rPr lang="en-US" smtClean="0"/>
              <a:t>8</a:t>
            </a:fld>
            <a:endParaRPr lang="en-US"/>
          </a:p>
        </p:txBody>
      </p:sp>
    </p:spTree>
    <p:extLst>
      <p:ext uri="{BB962C8B-B14F-4D97-AF65-F5344CB8AC3E}">
        <p14:creationId xmlns:p14="http://schemas.microsoft.com/office/powerpoint/2010/main" val="408273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UNICEF</a:t>
            </a:r>
            <a:r>
              <a:rPr lang="es-MX" sz="1200" kern="1200" baseline="0" dirty="0" smtClean="0">
                <a:solidFill>
                  <a:schemeClr val="tx1"/>
                </a:solidFill>
                <a:effectLst/>
                <a:latin typeface="+mn-lt"/>
                <a:ea typeface="+mn-ea"/>
                <a:cs typeface="+mn-cs"/>
              </a:rPr>
              <a:t> </a:t>
            </a:r>
          </a:p>
          <a:p>
            <a:r>
              <a:rPr lang="es-MX" sz="1200" kern="1200" baseline="0" dirty="0" smtClean="0">
                <a:solidFill>
                  <a:schemeClr val="tx1"/>
                </a:solidFill>
                <a:effectLst/>
                <a:latin typeface="+mn-lt"/>
                <a:ea typeface="+mn-ea"/>
                <a:cs typeface="+mn-cs"/>
              </a:rPr>
              <a:t>Brinda cooperación</a:t>
            </a:r>
            <a:r>
              <a:rPr lang="es-MX" sz="1200" kern="1200" dirty="0" smtClean="0">
                <a:solidFill>
                  <a:schemeClr val="tx1"/>
                </a:solidFill>
                <a:effectLst/>
                <a:latin typeface="+mn-lt"/>
                <a:ea typeface="+mn-ea"/>
                <a:cs typeface="+mn-cs"/>
              </a:rPr>
              <a:t> técnica para el desarrollo de políticas y programas en el ámbito de cuidados alternativos</a:t>
            </a:r>
            <a:r>
              <a:rPr lang="es-MX" sz="1200" kern="1200" baseline="0" dirty="0" smtClean="0">
                <a:solidFill>
                  <a:schemeClr val="tx1"/>
                </a:solidFill>
                <a:effectLst/>
                <a:latin typeface="+mn-lt"/>
                <a:ea typeface="+mn-ea"/>
                <a:cs typeface="+mn-cs"/>
              </a:rPr>
              <a:t> trabajando conjuntamente con las instancias responsables </a:t>
            </a: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Busca  promover y crear redes de apoyo para que los cuidados alternativos se fortalezcan.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Junto con otros actores- busca</a:t>
            </a:r>
            <a:r>
              <a:rPr lang="es-MX"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posicionar los cuidados alternativos desde un enfoque de derechos y en el marco del sistema de protección integral</a:t>
            </a:r>
            <a:r>
              <a:rPr lang="es-MX" sz="1200" kern="1200" baseline="0" dirty="0" smtClean="0">
                <a:solidFill>
                  <a:schemeClr val="tx1"/>
                </a:solidFill>
                <a:effectLst/>
                <a:latin typeface="+mn-lt"/>
                <a:ea typeface="+mn-ea"/>
                <a:cs typeface="+mn-cs"/>
              </a:rPr>
              <a:t> y </a:t>
            </a:r>
            <a:r>
              <a:rPr lang="es-MX" sz="1200" kern="1200" dirty="0" smtClean="0">
                <a:solidFill>
                  <a:schemeClr val="tx1"/>
                </a:solidFill>
                <a:effectLst/>
                <a:latin typeface="+mn-lt"/>
                <a:ea typeface="+mn-ea"/>
                <a:cs typeface="+mn-cs"/>
              </a:rPr>
              <a:t>dentro de una política de apoyo a la vida familiar y comunitaria (apoyar la prevención de la separación innecesaria</a:t>
            </a:r>
          </a:p>
          <a:p>
            <a:r>
              <a:rPr lang="es-MX" sz="1200" kern="1200" dirty="0" smtClean="0">
                <a:solidFill>
                  <a:schemeClr val="tx1"/>
                </a:solidFill>
                <a:effectLst/>
                <a:latin typeface="+mn-lt"/>
                <a:ea typeface="+mn-ea"/>
                <a:cs typeface="+mn-cs"/>
              </a:rPr>
              <a:t>Busca promover la figura del acogimiento familiar apoyando en</a:t>
            </a:r>
            <a:r>
              <a:rPr lang="es-MX" sz="1200" kern="1200" baseline="0" dirty="0" smtClean="0">
                <a:solidFill>
                  <a:schemeClr val="tx1"/>
                </a:solidFill>
                <a:effectLst/>
                <a:latin typeface="+mn-lt"/>
                <a:ea typeface="+mn-ea"/>
                <a:cs typeface="+mn-cs"/>
              </a:rPr>
              <a:t> el desarrollo de los </a:t>
            </a:r>
            <a:r>
              <a:rPr lang="es-MX" sz="1200" kern="1200" dirty="0" smtClean="0">
                <a:solidFill>
                  <a:schemeClr val="tx1"/>
                </a:solidFill>
                <a:effectLst/>
                <a:latin typeface="+mn-lt"/>
                <a:ea typeface="+mn-ea"/>
                <a:cs typeface="+mn-cs"/>
              </a:rPr>
              <a:t>aspectos/procedimientos técnicos.</a:t>
            </a:r>
            <a:r>
              <a:rPr lang="es-MX" sz="1200" kern="1200" baseline="0" dirty="0" smtClean="0">
                <a:solidFill>
                  <a:schemeClr val="tx1"/>
                </a:solidFill>
                <a:effectLst/>
                <a:latin typeface="+mn-lt"/>
                <a:ea typeface="+mn-ea"/>
                <a:cs typeface="+mn-cs"/>
              </a:rPr>
              <a:t> ( 3 pilotos</a:t>
            </a:r>
            <a:r>
              <a:rPr lang="es-MX" sz="1200" kern="1200" dirty="0" smtClean="0">
                <a:solidFill>
                  <a:schemeClr val="tx1"/>
                </a:solidFill>
                <a:effectLst/>
                <a:latin typeface="+mn-lt"/>
                <a:ea typeface="+mn-ea"/>
                <a:cs typeface="+mn-cs"/>
              </a:rPr>
              <a:t> a implementarse</a:t>
            </a:r>
            <a:r>
              <a:rPr lang="es-MX" sz="1200" kern="1200" baseline="0" dirty="0" smtClean="0">
                <a:solidFill>
                  <a:schemeClr val="tx1"/>
                </a:solidFill>
                <a:effectLst/>
                <a:latin typeface="+mn-lt"/>
                <a:ea typeface="+mn-ea"/>
                <a:cs typeface="+mn-cs"/>
              </a:rPr>
              <a:t> a nivel Federal</a:t>
            </a:r>
            <a:r>
              <a:rPr lang="es-MX" sz="1200" kern="1200" dirty="0" smtClean="0">
                <a:solidFill>
                  <a:schemeClr val="tx1"/>
                </a:solidFill>
                <a:effectLst/>
                <a:latin typeface="+mn-lt"/>
                <a:ea typeface="+mn-ea"/>
                <a:cs typeface="+mn-cs"/>
              </a:rPr>
              <a:t>, en la Ciudad de México y en Tabasco para generar</a:t>
            </a:r>
            <a:r>
              <a:rPr lang="es-MX" sz="1200" kern="1200" baseline="0" dirty="0" smtClean="0">
                <a:solidFill>
                  <a:schemeClr val="tx1"/>
                </a:solidFill>
                <a:effectLst/>
                <a:latin typeface="+mn-lt"/>
                <a:ea typeface="+mn-ea"/>
                <a:cs typeface="+mn-cs"/>
              </a:rPr>
              <a:t> herramientas,</a:t>
            </a:r>
            <a:r>
              <a:rPr lang="es-MX" sz="1200" kern="1200" dirty="0" smtClean="0">
                <a:solidFill>
                  <a:schemeClr val="tx1"/>
                </a:solidFill>
                <a:effectLst/>
                <a:latin typeface="+mn-lt"/>
                <a:ea typeface="+mn-ea"/>
                <a:cs typeface="+mn-cs"/>
              </a:rPr>
              <a:t> evidencia/resultados concretos, que pueden servir</a:t>
            </a:r>
            <a:r>
              <a:rPr lang="es-MX" sz="1200" kern="1200" baseline="0" dirty="0" smtClean="0">
                <a:solidFill>
                  <a:schemeClr val="tx1"/>
                </a:solidFill>
                <a:effectLst/>
                <a:latin typeface="+mn-lt"/>
                <a:ea typeface="+mn-ea"/>
                <a:cs typeface="+mn-cs"/>
              </a:rPr>
              <a:t> de modelo a otros estados</a:t>
            </a:r>
            <a:r>
              <a:rPr lang="es-MX"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Desarrollo</a:t>
            </a:r>
            <a:r>
              <a:rPr lang="es-MX" sz="1200" kern="1200" baseline="0" dirty="0" smtClean="0">
                <a:solidFill>
                  <a:schemeClr val="tx1"/>
                </a:solidFill>
                <a:effectLst/>
                <a:latin typeface="+mn-lt"/>
                <a:ea typeface="+mn-ea"/>
                <a:cs typeface="+mn-cs"/>
              </a:rPr>
              <a:t> de herramientas técnicas útiles </a:t>
            </a:r>
            <a:r>
              <a:rPr lang="es-MX" sz="1200" kern="1200" dirty="0" smtClean="0">
                <a:solidFill>
                  <a:schemeClr val="tx1"/>
                </a:solidFill>
                <a:effectLst/>
                <a:latin typeface="+mn-lt"/>
                <a:ea typeface="+mn-ea"/>
                <a:cs typeface="+mn-cs"/>
              </a:rPr>
              <a:t>que servirán para la replicación del programa </a:t>
            </a:r>
            <a:r>
              <a:rPr lang="es-MX" sz="1200" kern="1200" baseline="0" dirty="0" smtClean="0">
                <a:solidFill>
                  <a:schemeClr val="tx1"/>
                </a:solidFill>
                <a:effectLst/>
                <a:latin typeface="+mn-lt"/>
                <a:ea typeface="+mn-ea"/>
                <a:cs typeface="+mn-cs"/>
              </a:rPr>
              <a:t> en otros  estados (</a:t>
            </a:r>
            <a:r>
              <a:rPr lang="es-MX" sz="1200" kern="1200" dirty="0" smtClean="0">
                <a:solidFill>
                  <a:schemeClr val="tx1"/>
                </a:solidFill>
                <a:effectLst/>
                <a:latin typeface="+mn-lt"/>
                <a:ea typeface="+mn-ea"/>
                <a:cs typeface="+mn-cs"/>
              </a:rPr>
              <a:t>Manual de Acogimiento Familiar)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Conclusiones de la reunión</a:t>
            </a:r>
            <a:r>
              <a:rPr lang="es-MX" sz="1200" kern="1200" baseline="0" dirty="0" smtClean="0">
                <a:solidFill>
                  <a:schemeClr val="tx1"/>
                </a:solidFill>
                <a:effectLst/>
                <a:latin typeface="+mn-lt"/>
                <a:ea typeface="+mn-ea"/>
                <a:cs typeface="+mn-cs"/>
              </a:rPr>
              <a:t> estratégica:</a:t>
            </a:r>
          </a:p>
          <a:p>
            <a:pPr lvl="0"/>
            <a:r>
              <a:rPr lang="es-MX" sz="1200" kern="1200" dirty="0" smtClean="0">
                <a:solidFill>
                  <a:schemeClr val="tx1"/>
                </a:solidFill>
                <a:effectLst/>
                <a:latin typeface="+mn-lt"/>
                <a:ea typeface="+mn-ea"/>
                <a:cs typeface="+mn-cs"/>
              </a:rPr>
              <a:t>Importancia de realizar un costeo de programas de cuidados alternativos para suportar la conversión de capacidades y estructuras y la colocación del presupuesto requerido.</a:t>
            </a:r>
            <a:endParaRPr lang="en-US"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Importante involucrar en los esfuerzos a más actores, entre los cuales el SIPINNA y la sociedad civil, y buscar más coordinación interinstitucional.  </a:t>
            </a:r>
            <a:endParaRPr lang="en-US"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Es importante buscar soluciones temporales, a mediano y largo plazo para la profesionalización de los operadores sociales. </a:t>
            </a:r>
          </a:p>
          <a:p>
            <a:pPr lvl="0"/>
            <a:r>
              <a:rPr lang="es-MX" sz="1200" kern="1200" dirty="0" smtClean="0">
                <a:solidFill>
                  <a:schemeClr val="tx1"/>
                </a:solidFill>
                <a:effectLst/>
                <a:latin typeface="+mn-lt"/>
                <a:ea typeface="+mn-ea"/>
                <a:cs typeface="+mn-cs"/>
              </a:rPr>
              <a:t>Hacer un mapeo de los recursos humanos disponibles para el trabajo social y todos los programas de fortalecimiento de convivencia familiar y comunitaria. </a:t>
            </a:r>
            <a:endParaRPr lang="en-US"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Definir una ruta crítica estratégica que se trabaje de manera inter-institucional (a través de una red) con el involucramiento del SIPINNA. </a:t>
            </a:r>
            <a:endParaRPr lang="en-US"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Desarrollar una estrategia para posicionar el tema en los Estados, con los Sistemas de Protección  y las Procuradurías de Protección.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2D9420-74A4-4687-AC69-C5C479A6A806}" type="slidenum">
              <a:rPr lang="en-US" smtClean="0"/>
              <a:t>10</a:t>
            </a:fld>
            <a:endParaRPr lang="en-US"/>
          </a:p>
        </p:txBody>
      </p:sp>
    </p:spTree>
    <p:extLst>
      <p:ext uri="{BB962C8B-B14F-4D97-AF65-F5344CB8AC3E}">
        <p14:creationId xmlns:p14="http://schemas.microsoft.com/office/powerpoint/2010/main" val="336230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57FDF6-127E-475F-B156-E160B60D9734}" type="datetimeFigureOut">
              <a:rPr lang="en-US" smtClean="0"/>
              <a:t>10/11/2016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67941DD-ECDF-4512-BC8A-D2D34C2FC4FC}"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7FDF6-127E-475F-B156-E160B60D9734}" type="datetimeFigureOut">
              <a:rPr lang="en-US" smtClean="0"/>
              <a:t>10/11/2016</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941DD-ECDF-4512-BC8A-D2D34C2FC4FC}"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nicef/mexico" TargetMode="External"/><Relationship Id="rId7" Type="http://schemas.openxmlformats.org/officeDocument/2006/relationships/hyperlink" Target="mailto:dguisti@unicef.or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fernandalopez@relaf.org" TargetMode="External"/><Relationship Id="rId5" Type="http://schemas.openxmlformats.org/officeDocument/2006/relationships/hyperlink" Target="mailto:pramirezespana@unicef.org" TargetMode="External"/><Relationship Id="rId4" Type="http://schemas.openxmlformats.org/officeDocument/2006/relationships/hyperlink" Target="http://www.refa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chart" Target="../charts/chart3.xml"/><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8.png"/><Relationship Id="rId5" Type="http://schemas.openxmlformats.org/officeDocument/2006/relationships/chart" Target="../charts/chart5.xml"/><Relationship Id="rId10" Type="http://schemas.microsoft.com/office/2007/relationships/diagramDrawing" Target="../diagrams/drawing2.xml"/><Relationship Id="rId4" Type="http://schemas.openxmlformats.org/officeDocument/2006/relationships/chart" Target="../charts/chart4.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910840" y="2362200"/>
            <a:ext cx="5715000" cy="2554545"/>
          </a:xfrm>
          <a:prstGeom prst="rect">
            <a:avLst/>
          </a:prstGeom>
          <a:noFill/>
        </p:spPr>
        <p:txBody>
          <a:bodyPr wrap="square" rtlCol="0">
            <a:spAutoFit/>
          </a:bodyPr>
          <a:lstStyle/>
          <a:p>
            <a:pPr algn="ctr"/>
            <a:r>
              <a:rPr lang="es-MX" sz="3200" dirty="0" smtClean="0">
                <a:solidFill>
                  <a:srgbClr val="F4740A"/>
                </a:solidFill>
              </a:rPr>
              <a:t>Alianza </a:t>
            </a:r>
            <a:r>
              <a:rPr lang="es-MX" sz="3200" dirty="0">
                <a:solidFill>
                  <a:srgbClr val="F4740A"/>
                </a:solidFill>
              </a:rPr>
              <a:t>entre UNICEF y RELAF para promover la </a:t>
            </a:r>
            <a:r>
              <a:rPr lang="es-MX" sz="3200" dirty="0" smtClean="0">
                <a:solidFill>
                  <a:srgbClr val="F4740A"/>
                </a:solidFill>
              </a:rPr>
              <a:t>desinstitucionalización </a:t>
            </a:r>
            <a:r>
              <a:rPr lang="es-MX" sz="3200" dirty="0">
                <a:solidFill>
                  <a:srgbClr val="F4740A"/>
                </a:solidFill>
              </a:rPr>
              <a:t>y generar experiencias piloto de acogimiento familiar en </a:t>
            </a:r>
            <a:r>
              <a:rPr lang="es-MX" sz="3200" dirty="0" smtClean="0">
                <a:solidFill>
                  <a:srgbClr val="F4740A"/>
                </a:solidFill>
              </a:rPr>
              <a:t>México</a:t>
            </a:r>
            <a:endParaRPr lang="en-US" sz="3200" dirty="0">
              <a:solidFill>
                <a:srgbClr val="F4740A"/>
              </a:solidFill>
            </a:endParaRPr>
          </a:p>
        </p:txBody>
      </p:sp>
      <p:sp>
        <p:nvSpPr>
          <p:cNvPr id="5" name="4 CuadroTexto"/>
          <p:cNvSpPr txBox="1"/>
          <p:nvPr/>
        </p:nvSpPr>
        <p:spPr>
          <a:xfrm>
            <a:off x="304800" y="2743200"/>
            <a:ext cx="2209800" cy="646331"/>
          </a:xfrm>
          <a:prstGeom prst="rect">
            <a:avLst/>
          </a:prstGeom>
          <a:noFill/>
        </p:spPr>
        <p:txBody>
          <a:bodyPr wrap="square" rtlCol="0">
            <a:spAutoFit/>
          </a:bodyPr>
          <a:lstStyle/>
          <a:p>
            <a:r>
              <a:rPr lang="en-US" dirty="0" err="1" smtClean="0"/>
              <a:t>Marca</a:t>
            </a:r>
            <a:r>
              <a:rPr lang="en-US" dirty="0" smtClean="0"/>
              <a:t> de </a:t>
            </a:r>
            <a:r>
              <a:rPr lang="en-US" dirty="0" err="1" smtClean="0"/>
              <a:t>su</a:t>
            </a:r>
            <a:r>
              <a:rPr lang="en-US" dirty="0" smtClean="0"/>
              <a:t> </a:t>
            </a:r>
            <a:r>
              <a:rPr lang="en-US" dirty="0" err="1" smtClean="0"/>
              <a:t>organización</a:t>
            </a:r>
            <a:endParaRPr lang="en-US" dirty="0"/>
          </a:p>
        </p:txBody>
      </p:sp>
      <p:sp>
        <p:nvSpPr>
          <p:cNvPr id="7" name="6 CuadroTexto"/>
          <p:cNvSpPr txBox="1"/>
          <p:nvPr/>
        </p:nvSpPr>
        <p:spPr>
          <a:xfrm>
            <a:off x="3563007" y="5181600"/>
            <a:ext cx="5486400" cy="1077218"/>
          </a:xfrm>
          <a:prstGeom prst="rect">
            <a:avLst/>
          </a:prstGeom>
          <a:noFill/>
        </p:spPr>
        <p:txBody>
          <a:bodyPr wrap="square" rtlCol="0">
            <a:spAutoFit/>
          </a:bodyPr>
          <a:lstStyle/>
          <a:p>
            <a:r>
              <a:rPr lang="en-US" sz="1600" dirty="0" smtClean="0">
                <a:solidFill>
                  <a:schemeClr val="tx1">
                    <a:lumMod val="65000"/>
                    <a:lumOff val="35000"/>
                  </a:schemeClr>
                </a:solidFill>
              </a:rPr>
              <a:t>Paula </a:t>
            </a:r>
            <a:r>
              <a:rPr lang="en-US" sz="1600" dirty="0" err="1" smtClean="0">
                <a:solidFill>
                  <a:schemeClr val="tx1">
                    <a:lumMod val="65000"/>
                    <a:lumOff val="35000"/>
                  </a:schemeClr>
                </a:solidFill>
              </a:rPr>
              <a:t>Ramírez</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España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Oficial</a:t>
            </a:r>
            <a:r>
              <a:rPr lang="en-US" sz="1600" dirty="0" smtClean="0">
                <a:solidFill>
                  <a:schemeClr val="tx1">
                    <a:lumMod val="65000"/>
                    <a:lumOff val="35000"/>
                  </a:schemeClr>
                </a:solidFill>
              </a:rPr>
              <a:t>  Nacional de </a:t>
            </a:r>
            <a:r>
              <a:rPr lang="en-US" sz="1600" dirty="0" err="1" smtClean="0">
                <a:solidFill>
                  <a:schemeClr val="tx1">
                    <a:lumMod val="65000"/>
                    <a:lumOff val="35000"/>
                  </a:schemeClr>
                </a:solidFill>
              </a:rPr>
              <a:t>Protección</a:t>
            </a:r>
            <a:r>
              <a:rPr lang="en-US" sz="1600" dirty="0" smtClean="0">
                <a:solidFill>
                  <a:schemeClr val="tx1">
                    <a:lumMod val="65000"/>
                    <a:lumOff val="35000"/>
                  </a:schemeClr>
                </a:solidFill>
              </a:rPr>
              <a:t> Legal UNICEF</a:t>
            </a:r>
          </a:p>
          <a:p>
            <a:r>
              <a:rPr lang="en-US" sz="1600" dirty="0" smtClean="0">
                <a:solidFill>
                  <a:schemeClr val="tx1">
                    <a:lumMod val="65000"/>
                    <a:lumOff val="35000"/>
                  </a:schemeClr>
                </a:solidFill>
              </a:rPr>
              <a:t>Fernanda Lopez Portillo, </a:t>
            </a:r>
            <a:r>
              <a:rPr lang="en-US" sz="1600" dirty="0" err="1" smtClean="0">
                <a:solidFill>
                  <a:schemeClr val="tx1">
                    <a:lumMod val="65000"/>
                    <a:lumOff val="35000"/>
                  </a:schemeClr>
                </a:solidFill>
              </a:rPr>
              <a:t>Coordinadora</a:t>
            </a:r>
            <a:r>
              <a:rPr lang="en-US" sz="1600" dirty="0" smtClean="0">
                <a:solidFill>
                  <a:schemeClr val="tx1">
                    <a:lumMod val="65000"/>
                    <a:lumOff val="35000"/>
                  </a:schemeClr>
                </a:solidFill>
              </a:rPr>
              <a:t> de RELAF </a:t>
            </a:r>
            <a:r>
              <a:rPr lang="en-US" sz="1600" dirty="0" err="1" smtClean="0">
                <a:solidFill>
                  <a:schemeClr val="tx1">
                    <a:lumMod val="65000"/>
                    <a:lumOff val="35000"/>
                  </a:schemeClr>
                </a:solidFill>
              </a:rPr>
              <a:t>en</a:t>
            </a:r>
            <a:r>
              <a:rPr lang="en-US" sz="1600" dirty="0" smtClean="0">
                <a:solidFill>
                  <a:schemeClr val="tx1">
                    <a:lumMod val="65000"/>
                    <a:lumOff val="35000"/>
                  </a:schemeClr>
                </a:solidFill>
              </a:rPr>
              <a:t> </a:t>
            </a:r>
            <a:r>
              <a:rPr lang="en-US" sz="1600" dirty="0" smtClean="0">
                <a:solidFill>
                  <a:schemeClr val="tx1">
                    <a:lumMod val="65000"/>
                    <a:lumOff val="35000"/>
                  </a:schemeClr>
                </a:solidFill>
              </a:rPr>
              <a:t>México</a:t>
            </a:r>
          </a:p>
          <a:p>
            <a:r>
              <a:rPr lang="en-US" sz="1600" dirty="0" smtClean="0">
                <a:solidFill>
                  <a:schemeClr val="tx1">
                    <a:lumMod val="65000"/>
                    <a:lumOff val="35000"/>
                  </a:schemeClr>
                </a:solidFill>
              </a:rPr>
              <a:t>Dora </a:t>
            </a:r>
            <a:r>
              <a:rPr lang="en-US" sz="1600" dirty="0" err="1" smtClean="0">
                <a:solidFill>
                  <a:schemeClr val="tx1">
                    <a:lumMod val="65000"/>
                    <a:lumOff val="35000"/>
                  </a:schemeClr>
                </a:solidFill>
              </a:rPr>
              <a:t>Giusti</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Jefa</a:t>
            </a:r>
            <a:r>
              <a:rPr lang="en-US" sz="1600" dirty="0" smtClean="0">
                <a:solidFill>
                  <a:schemeClr val="tx1">
                    <a:lumMod val="65000"/>
                    <a:lumOff val="35000"/>
                  </a:schemeClr>
                </a:solidFill>
              </a:rPr>
              <a:t> de </a:t>
            </a:r>
            <a:r>
              <a:rPr lang="en-US" sz="1600" dirty="0" err="1" smtClean="0">
                <a:solidFill>
                  <a:schemeClr val="tx1">
                    <a:lumMod val="65000"/>
                    <a:lumOff val="35000"/>
                  </a:schemeClr>
                </a:solidFill>
              </a:rPr>
              <a:t>Protección</a:t>
            </a:r>
            <a:r>
              <a:rPr lang="en-US" sz="1600" dirty="0" smtClean="0">
                <a:solidFill>
                  <a:schemeClr val="tx1">
                    <a:lumMod val="65000"/>
                    <a:lumOff val="35000"/>
                  </a:schemeClr>
                </a:solidFill>
              </a:rPr>
              <a:t> UNICEF México </a:t>
            </a:r>
            <a:endParaRPr lang="en-US" sz="1600" dirty="0">
              <a:solidFill>
                <a:schemeClr val="tx1">
                  <a:lumMod val="65000"/>
                  <a:lumOff val="3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82" y="2813531"/>
            <a:ext cx="2374818" cy="57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800" b="1" dirty="0" smtClean="0">
                <a:solidFill>
                  <a:srgbClr val="F4740A"/>
                </a:solidFill>
              </a:rPr>
              <a:t>Desafíos</a:t>
            </a:r>
            <a:endParaRPr lang="en-US" sz="2800" b="1" dirty="0">
              <a:solidFill>
                <a:srgbClr val="F4740A"/>
              </a:solidFill>
            </a:endParaRPr>
          </a:p>
        </p:txBody>
      </p:sp>
      <p:sp>
        <p:nvSpPr>
          <p:cNvPr id="3" name="Content Placeholder 2"/>
          <p:cNvSpPr>
            <a:spLocks noGrp="1"/>
          </p:cNvSpPr>
          <p:nvPr>
            <p:ph idx="1"/>
          </p:nvPr>
        </p:nvSpPr>
        <p:spPr>
          <a:xfrm>
            <a:off x="457200" y="1295400"/>
            <a:ext cx="8229600" cy="4830763"/>
          </a:xfrm>
        </p:spPr>
        <p:txBody>
          <a:bodyPr>
            <a:normAutofit fontScale="55000" lnSpcReduction="20000"/>
          </a:bodyPr>
          <a:lstStyle/>
          <a:p>
            <a:pPr marL="0" indent="0">
              <a:buNone/>
            </a:pPr>
            <a:endParaRPr lang="es-MX" b="1" dirty="0" smtClean="0"/>
          </a:p>
          <a:p>
            <a:r>
              <a:rPr lang="es-MX" dirty="0" smtClean="0">
                <a:solidFill>
                  <a:schemeClr val="tx1">
                    <a:lumMod val="95000"/>
                    <a:lumOff val="5000"/>
                  </a:schemeClr>
                </a:solidFill>
              </a:rPr>
              <a:t>Resistencias al nuevo  paradigma</a:t>
            </a:r>
          </a:p>
          <a:p>
            <a:pPr marL="0" indent="0">
              <a:buNone/>
            </a:pPr>
            <a:endParaRPr lang="es-MX" dirty="0" smtClean="0">
              <a:solidFill>
                <a:schemeClr val="tx1">
                  <a:lumMod val="95000"/>
                  <a:lumOff val="5000"/>
                </a:schemeClr>
              </a:solidFill>
            </a:endParaRPr>
          </a:p>
          <a:p>
            <a:r>
              <a:rPr lang="es-MX" dirty="0" smtClean="0">
                <a:solidFill>
                  <a:schemeClr val="tx1">
                    <a:lumMod val="95000"/>
                    <a:lumOff val="5000"/>
                  </a:schemeClr>
                </a:solidFill>
              </a:rPr>
              <a:t>Desarrollo de capacidades para implementación de programas </a:t>
            </a:r>
            <a:r>
              <a:rPr lang="es-MX" dirty="0">
                <a:solidFill>
                  <a:schemeClr val="tx1">
                    <a:lumMod val="95000"/>
                    <a:lumOff val="5000"/>
                  </a:schemeClr>
                </a:solidFill>
              </a:rPr>
              <a:t> </a:t>
            </a:r>
            <a:r>
              <a:rPr lang="es-MX" dirty="0" smtClean="0">
                <a:solidFill>
                  <a:schemeClr val="tx1">
                    <a:lumMod val="95000"/>
                    <a:lumOff val="5000"/>
                  </a:schemeClr>
                </a:solidFill>
              </a:rPr>
              <a:t>técnicos  </a:t>
            </a:r>
          </a:p>
          <a:p>
            <a:endParaRPr lang="es-MX" dirty="0" smtClean="0">
              <a:solidFill>
                <a:schemeClr val="tx1">
                  <a:lumMod val="95000"/>
                  <a:lumOff val="5000"/>
                </a:schemeClr>
              </a:solidFill>
            </a:endParaRPr>
          </a:p>
          <a:p>
            <a:r>
              <a:rPr lang="es-MX" dirty="0" smtClean="0">
                <a:solidFill>
                  <a:schemeClr val="tx1">
                    <a:lumMod val="95000"/>
                    <a:lumOff val="5000"/>
                  </a:schemeClr>
                </a:solidFill>
              </a:rPr>
              <a:t>Promover programas con  Familia Ajena en todos los Estados</a:t>
            </a:r>
          </a:p>
          <a:p>
            <a:endParaRPr lang="es-MX" dirty="0" smtClean="0">
              <a:solidFill>
                <a:schemeClr val="tx1">
                  <a:lumMod val="95000"/>
                  <a:lumOff val="5000"/>
                </a:schemeClr>
              </a:solidFill>
            </a:endParaRPr>
          </a:p>
          <a:p>
            <a:r>
              <a:rPr lang="es-MX" dirty="0" smtClean="0">
                <a:solidFill>
                  <a:schemeClr val="tx1">
                    <a:lumMod val="95000"/>
                    <a:lumOff val="5000"/>
                  </a:schemeClr>
                </a:solidFill>
              </a:rPr>
              <a:t>Articulación de áreas de gobierno  y sociedad civil (estrategias, políticas) y  unificación de </a:t>
            </a:r>
            <a:r>
              <a:rPr lang="es-MX" dirty="0">
                <a:solidFill>
                  <a:schemeClr val="tx1">
                    <a:lumMod val="95000"/>
                    <a:lumOff val="5000"/>
                  </a:schemeClr>
                </a:solidFill>
              </a:rPr>
              <a:t> </a:t>
            </a:r>
            <a:r>
              <a:rPr lang="es-MX" dirty="0" smtClean="0">
                <a:solidFill>
                  <a:schemeClr val="tx1">
                    <a:lumMod val="95000"/>
                    <a:lumOff val="5000"/>
                  </a:schemeClr>
                </a:solidFill>
              </a:rPr>
              <a:t>criterios</a:t>
            </a:r>
          </a:p>
          <a:p>
            <a:endParaRPr lang="es-MX" dirty="0" smtClean="0">
              <a:solidFill>
                <a:schemeClr val="tx1">
                  <a:lumMod val="95000"/>
                  <a:lumOff val="5000"/>
                </a:schemeClr>
              </a:solidFill>
            </a:endParaRPr>
          </a:p>
          <a:p>
            <a:r>
              <a:rPr lang="es-MX" dirty="0" smtClean="0">
                <a:solidFill>
                  <a:schemeClr val="tx1">
                    <a:lumMod val="95000"/>
                    <a:lumOff val="5000"/>
                  </a:schemeClr>
                </a:solidFill>
              </a:rPr>
              <a:t>Desarrollo de planes de vida individualizados</a:t>
            </a:r>
            <a:endParaRPr lang="es-MX" dirty="0">
              <a:solidFill>
                <a:schemeClr val="tx1">
                  <a:lumMod val="95000"/>
                  <a:lumOff val="5000"/>
                </a:schemeClr>
              </a:solidFill>
            </a:endParaRPr>
          </a:p>
          <a:p>
            <a:endParaRPr lang="es-MX" dirty="0" smtClean="0">
              <a:solidFill>
                <a:schemeClr val="tx1">
                  <a:lumMod val="95000"/>
                  <a:lumOff val="5000"/>
                </a:schemeClr>
              </a:solidFill>
            </a:endParaRPr>
          </a:p>
          <a:p>
            <a:r>
              <a:rPr lang="es-MX" dirty="0" smtClean="0">
                <a:solidFill>
                  <a:schemeClr val="tx1">
                    <a:lumMod val="95000"/>
                    <a:lumOff val="5000"/>
                  </a:schemeClr>
                </a:solidFill>
              </a:rPr>
              <a:t> Sistemas eficientes de monitoreo , evaluación y seguimientos</a:t>
            </a:r>
          </a:p>
          <a:p>
            <a:endParaRPr lang="es-MX" dirty="0" smtClean="0">
              <a:solidFill>
                <a:schemeClr val="tx1">
                  <a:lumMod val="95000"/>
                  <a:lumOff val="5000"/>
                </a:schemeClr>
              </a:solidFill>
            </a:endParaRPr>
          </a:p>
          <a:p>
            <a:r>
              <a:rPr lang="es-MX" dirty="0" smtClean="0">
                <a:solidFill>
                  <a:schemeClr val="tx1">
                    <a:lumMod val="95000"/>
                    <a:lumOff val="5000"/>
                  </a:schemeClr>
                </a:solidFill>
              </a:rPr>
              <a:t>Recursos económicos y nuevos esquemas de financiamiento </a:t>
            </a:r>
          </a:p>
          <a:p>
            <a:pPr marL="0" indent="0">
              <a:buNone/>
            </a:pPr>
            <a:r>
              <a:rPr lang="es-MX" dirty="0" smtClean="0">
                <a:solidFill>
                  <a:schemeClr val="tx1">
                    <a:lumMod val="95000"/>
                    <a:lumOff val="5000"/>
                  </a:schemeClr>
                </a:solidFill>
              </a:rPr>
              <a:t> </a:t>
            </a:r>
          </a:p>
        </p:txBody>
      </p:sp>
    </p:spTree>
    <p:extLst>
      <p:ext uri="{BB962C8B-B14F-4D97-AF65-F5344CB8AC3E}">
        <p14:creationId xmlns:p14="http://schemas.microsoft.com/office/powerpoint/2010/main" val="1963979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3400" y="5257800"/>
            <a:ext cx="8610600" cy="1447800"/>
          </a:xfrm>
        </p:spPr>
        <p:txBody>
          <a:bodyPr>
            <a:normAutofit fontScale="90000"/>
          </a:bodyPr>
          <a:lstStyle/>
          <a:p>
            <a:pPr algn="l"/>
            <a:r>
              <a:rPr lang="es-ES" sz="2000" b="1" dirty="0">
                <a:solidFill>
                  <a:srgbClr val="F4740A"/>
                </a:solidFill>
              </a:rPr>
              <a:t/>
            </a:r>
            <a:br>
              <a:rPr lang="es-ES" sz="2000" b="1" dirty="0">
                <a:solidFill>
                  <a:srgbClr val="F4740A"/>
                </a:solidFill>
              </a:rPr>
            </a:br>
            <a:r>
              <a:rPr lang="es-ES" sz="2000" b="1" dirty="0" smtClean="0">
                <a:solidFill>
                  <a:srgbClr val="F4740A"/>
                </a:solidFill>
              </a:rPr>
              <a:t>Paula Ramírez - España			Fernanda López Portillo  </a:t>
            </a:r>
            <a:br>
              <a:rPr lang="es-ES" sz="2000" b="1" dirty="0" smtClean="0">
                <a:solidFill>
                  <a:srgbClr val="F4740A"/>
                </a:solidFill>
              </a:rPr>
            </a:br>
            <a:r>
              <a:rPr lang="es-ES" sz="2000" b="1" dirty="0" smtClean="0">
                <a:solidFill>
                  <a:srgbClr val="F4740A"/>
                </a:solidFill>
              </a:rPr>
              <a:t>Oficial  Nacional  de Protección   legal         	Coordinadora de RELAF en México</a:t>
            </a:r>
            <a:br>
              <a:rPr lang="es-ES" sz="2000" b="1" dirty="0" smtClean="0">
                <a:solidFill>
                  <a:srgbClr val="F4740A"/>
                </a:solidFill>
              </a:rPr>
            </a:br>
            <a:r>
              <a:rPr lang="es-ES" sz="2000" b="1" dirty="0" smtClean="0">
                <a:solidFill>
                  <a:srgbClr val="F4740A"/>
                </a:solidFill>
              </a:rPr>
              <a:t>UNICEF MEXICO 			                  Red Latinoamericana de Acogimiento </a:t>
            </a:r>
            <a:r>
              <a:rPr lang="es-ES" sz="2000" b="1" dirty="0" smtClean="0">
                <a:solidFill>
                  <a:srgbClr val="F4740A"/>
                </a:solidFill>
              </a:rPr>
              <a:t>	</a:t>
            </a:r>
            <a:r>
              <a:rPr lang="es-ES" sz="2000" b="1" dirty="0" smtClean="0">
                <a:solidFill>
                  <a:srgbClr val="F4740A"/>
                </a:solidFill>
              </a:rPr>
              <a:t>					Familiar </a:t>
            </a:r>
            <a:br>
              <a:rPr lang="es-ES" sz="2000" b="1" dirty="0" smtClean="0">
                <a:solidFill>
                  <a:srgbClr val="F4740A"/>
                </a:solidFill>
              </a:rPr>
            </a:br>
            <a:r>
              <a:rPr lang="es-ES" sz="2000" b="1" dirty="0" smtClean="0">
                <a:solidFill>
                  <a:srgbClr val="F4740A"/>
                </a:solidFill>
                <a:hlinkClick r:id="rId3"/>
              </a:rPr>
              <a:t>www.unicef/mexico</a:t>
            </a:r>
            <a:r>
              <a:rPr lang="es-ES" sz="2000" b="1" dirty="0" smtClean="0">
                <a:solidFill>
                  <a:srgbClr val="F4740A"/>
                </a:solidFill>
              </a:rPr>
              <a:t>			</a:t>
            </a:r>
            <a:r>
              <a:rPr lang="es-ES" sz="2000" b="1" dirty="0" smtClean="0">
                <a:solidFill>
                  <a:srgbClr val="F4740A"/>
                </a:solidFill>
                <a:hlinkClick r:id="rId4"/>
              </a:rPr>
              <a:t>www.refal.org</a:t>
            </a:r>
            <a:r>
              <a:rPr lang="es-ES" sz="2000" b="1" dirty="0" smtClean="0">
                <a:solidFill>
                  <a:srgbClr val="F4740A"/>
                </a:solidFill>
              </a:rPr>
              <a:t/>
            </a:r>
            <a:br>
              <a:rPr lang="es-ES" sz="2000" b="1" dirty="0" smtClean="0">
                <a:solidFill>
                  <a:srgbClr val="F4740A"/>
                </a:solidFill>
              </a:rPr>
            </a:br>
            <a:r>
              <a:rPr lang="es-ES" sz="2000" b="1" dirty="0" smtClean="0">
                <a:solidFill>
                  <a:srgbClr val="F4740A"/>
                </a:solidFill>
                <a:hlinkClick r:id="rId5"/>
              </a:rPr>
              <a:t>pramirezespana@unicef.org</a:t>
            </a:r>
            <a:r>
              <a:rPr lang="es-ES" sz="2000" b="1" dirty="0">
                <a:solidFill>
                  <a:srgbClr val="F4740A"/>
                </a:solidFill>
              </a:rPr>
              <a:t> </a:t>
            </a:r>
            <a:r>
              <a:rPr lang="es-ES" sz="2000" b="1" dirty="0" smtClean="0">
                <a:solidFill>
                  <a:srgbClr val="F4740A"/>
                </a:solidFill>
              </a:rPr>
              <a:t>                  		</a:t>
            </a:r>
            <a:r>
              <a:rPr lang="es-ES" sz="2000" b="1" dirty="0" smtClean="0">
                <a:solidFill>
                  <a:srgbClr val="F4740A"/>
                </a:solidFill>
                <a:hlinkClick r:id="rId6"/>
              </a:rPr>
              <a:t>fernandalopez@relaf.org</a:t>
            </a:r>
            <a:r>
              <a:rPr lang="es-ES" sz="2000" b="1" dirty="0" smtClean="0">
                <a:solidFill>
                  <a:srgbClr val="F4740A"/>
                </a:solidFill>
              </a:rPr>
              <a:t/>
            </a:r>
            <a:br>
              <a:rPr lang="es-ES" sz="2000" b="1" dirty="0" smtClean="0">
                <a:solidFill>
                  <a:srgbClr val="F4740A"/>
                </a:solidFill>
              </a:rPr>
            </a:br>
            <a:r>
              <a:rPr lang="es-ES" sz="2000" b="1" dirty="0" smtClean="0">
                <a:solidFill>
                  <a:srgbClr val="F4740A"/>
                </a:solidFill>
              </a:rPr>
              <a:t/>
            </a:r>
            <a:br>
              <a:rPr lang="es-ES" sz="2000" b="1" dirty="0" smtClean="0">
                <a:solidFill>
                  <a:srgbClr val="F4740A"/>
                </a:solidFill>
              </a:rPr>
            </a:br>
            <a:endParaRPr lang="en-US" sz="2000" b="1" dirty="0">
              <a:solidFill>
                <a:srgbClr val="F4740A"/>
              </a:solidFill>
            </a:endParaRPr>
          </a:p>
        </p:txBody>
      </p:sp>
      <p:sp>
        <p:nvSpPr>
          <p:cNvPr id="3" name="2 CuadroTexto"/>
          <p:cNvSpPr txBox="1"/>
          <p:nvPr/>
        </p:nvSpPr>
        <p:spPr>
          <a:xfrm>
            <a:off x="3505200" y="3810000"/>
            <a:ext cx="3810000" cy="1754326"/>
          </a:xfrm>
          <a:prstGeom prst="rect">
            <a:avLst/>
          </a:prstGeom>
          <a:noFill/>
        </p:spPr>
        <p:txBody>
          <a:bodyPr wrap="square" rtlCol="0">
            <a:spAutoFit/>
          </a:bodyPr>
          <a:lstStyle/>
          <a:p>
            <a:r>
              <a:rPr lang="en-US" b="1" dirty="0">
                <a:solidFill>
                  <a:srgbClr val="F4740A"/>
                </a:solidFill>
              </a:rPr>
              <a:t>Dora </a:t>
            </a:r>
            <a:r>
              <a:rPr lang="en-US" b="1" dirty="0" err="1" smtClean="0">
                <a:solidFill>
                  <a:srgbClr val="F4740A"/>
                </a:solidFill>
              </a:rPr>
              <a:t>Giusti</a:t>
            </a:r>
            <a:endParaRPr lang="en-US" b="1" dirty="0" smtClean="0">
              <a:solidFill>
                <a:srgbClr val="F4740A"/>
              </a:solidFill>
            </a:endParaRPr>
          </a:p>
          <a:p>
            <a:r>
              <a:rPr lang="en-US" b="1" dirty="0" err="1" smtClean="0">
                <a:solidFill>
                  <a:srgbClr val="F4740A"/>
                </a:solidFill>
              </a:rPr>
              <a:t>Jefa</a:t>
            </a:r>
            <a:r>
              <a:rPr lang="en-US" b="1" dirty="0" smtClean="0">
                <a:solidFill>
                  <a:srgbClr val="F4740A"/>
                </a:solidFill>
              </a:rPr>
              <a:t> </a:t>
            </a:r>
            <a:r>
              <a:rPr lang="en-US" b="1" dirty="0">
                <a:solidFill>
                  <a:srgbClr val="F4740A"/>
                </a:solidFill>
              </a:rPr>
              <a:t>de </a:t>
            </a:r>
            <a:r>
              <a:rPr lang="en-US" b="1" dirty="0" err="1">
                <a:solidFill>
                  <a:srgbClr val="F4740A"/>
                </a:solidFill>
              </a:rPr>
              <a:t>Protección</a:t>
            </a:r>
            <a:r>
              <a:rPr lang="en-US" b="1" dirty="0">
                <a:solidFill>
                  <a:srgbClr val="F4740A"/>
                </a:solidFill>
              </a:rPr>
              <a:t> </a:t>
            </a:r>
            <a:endParaRPr lang="en-US" b="1" dirty="0" smtClean="0">
              <a:solidFill>
                <a:srgbClr val="F4740A"/>
              </a:solidFill>
            </a:endParaRPr>
          </a:p>
          <a:p>
            <a:r>
              <a:rPr lang="en-US" b="1" dirty="0" smtClean="0">
                <a:solidFill>
                  <a:srgbClr val="F4740A"/>
                </a:solidFill>
              </a:rPr>
              <a:t>UNICEF </a:t>
            </a:r>
            <a:r>
              <a:rPr lang="en-US" b="1" dirty="0">
                <a:solidFill>
                  <a:srgbClr val="F4740A"/>
                </a:solidFill>
              </a:rPr>
              <a:t>México </a:t>
            </a:r>
            <a:endParaRPr lang="en-US" b="1" dirty="0" smtClean="0">
              <a:solidFill>
                <a:srgbClr val="F4740A"/>
              </a:solidFill>
            </a:endParaRPr>
          </a:p>
          <a:p>
            <a:r>
              <a:rPr lang="en-US" b="1" dirty="0" smtClean="0">
                <a:solidFill>
                  <a:srgbClr val="F4740A"/>
                </a:solidFill>
                <a:hlinkClick r:id="rId7"/>
              </a:rPr>
              <a:t>dgiusti@unicef.org</a:t>
            </a:r>
            <a:endParaRPr lang="en-US" b="1" dirty="0" smtClean="0">
              <a:solidFill>
                <a:srgbClr val="F4740A"/>
              </a:solidFill>
            </a:endParaRPr>
          </a:p>
          <a:p>
            <a:endParaRPr lang="en-US" b="1" dirty="0">
              <a:solidFill>
                <a:srgbClr val="F4740A"/>
              </a:solidFill>
            </a:endParaRPr>
          </a:p>
          <a:p>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85800"/>
            <a:ext cx="8229600" cy="457200"/>
          </a:xfrm>
        </p:spPr>
        <p:txBody>
          <a:bodyPr>
            <a:noAutofit/>
          </a:bodyPr>
          <a:lstStyle/>
          <a:p>
            <a:r>
              <a:rPr lang="es-MX" sz="2800" dirty="0" smtClean="0">
                <a:solidFill>
                  <a:srgbClr val="F4740A"/>
                </a:solidFill>
              </a:rPr>
              <a:t>Datos  nacionales </a:t>
            </a:r>
            <a:endParaRPr lang="en-US" sz="2800" dirty="0">
              <a:solidFill>
                <a:srgbClr val="F4740A"/>
              </a:solidFill>
            </a:endParaRPr>
          </a:p>
        </p:txBody>
      </p:sp>
      <p:sp>
        <p:nvSpPr>
          <p:cNvPr id="6" name="5 CuadroTexto"/>
          <p:cNvSpPr txBox="1"/>
          <p:nvPr/>
        </p:nvSpPr>
        <p:spPr>
          <a:xfrm>
            <a:off x="-228600" y="1648415"/>
            <a:ext cx="2042782" cy="1415772"/>
          </a:xfrm>
          <a:prstGeom prst="rect">
            <a:avLst/>
          </a:prstGeom>
          <a:noFill/>
        </p:spPr>
        <p:txBody>
          <a:bodyPr wrap="square" rtlCol="0">
            <a:spAutoFit/>
          </a:bodyPr>
          <a:lstStyle/>
          <a:p>
            <a:pPr lvl="1" algn="ctr"/>
            <a:r>
              <a:rPr lang="es-MX" sz="2000" b="1" dirty="0" smtClean="0">
                <a:solidFill>
                  <a:srgbClr val="F4740A"/>
                </a:solidFill>
              </a:rPr>
              <a:t>33,118 </a:t>
            </a:r>
            <a:r>
              <a:rPr lang="es-MX" sz="2000" b="1" dirty="0">
                <a:solidFill>
                  <a:srgbClr val="F4740A"/>
                </a:solidFill>
              </a:rPr>
              <a:t>NNA </a:t>
            </a:r>
            <a:r>
              <a:rPr lang="es-MX" sz="1600" dirty="0"/>
              <a:t>viven en </a:t>
            </a:r>
          </a:p>
          <a:p>
            <a:pPr lvl="1" algn="ctr"/>
            <a:r>
              <a:rPr lang="es-MX" sz="1600" dirty="0"/>
              <a:t>Centros de </a:t>
            </a:r>
            <a:r>
              <a:rPr lang="es-MX" sz="1600" dirty="0" smtClean="0"/>
              <a:t>Asistencia </a:t>
            </a:r>
            <a:r>
              <a:rPr lang="es-MX" sz="1600" dirty="0"/>
              <a:t>Social</a:t>
            </a:r>
          </a:p>
          <a:p>
            <a:pPr algn="ctr"/>
            <a:endParaRPr lang="es-MX" dirty="0"/>
          </a:p>
        </p:txBody>
      </p:sp>
      <p:sp>
        <p:nvSpPr>
          <p:cNvPr id="7" name="6 CuadroTexto"/>
          <p:cNvSpPr txBox="1"/>
          <p:nvPr/>
        </p:nvSpPr>
        <p:spPr>
          <a:xfrm>
            <a:off x="1676400" y="2213336"/>
            <a:ext cx="2362199" cy="1200329"/>
          </a:xfrm>
          <a:prstGeom prst="rect">
            <a:avLst/>
          </a:prstGeom>
          <a:noFill/>
        </p:spPr>
        <p:txBody>
          <a:bodyPr wrap="square" rtlCol="0">
            <a:spAutoFit/>
          </a:bodyPr>
          <a:lstStyle/>
          <a:p>
            <a:pPr lvl="1" algn="ctr"/>
            <a:r>
              <a:rPr lang="es-MX" b="1" dirty="0" smtClean="0">
                <a:solidFill>
                  <a:srgbClr val="F4740A"/>
                </a:solidFill>
              </a:rPr>
              <a:t>24,132 </a:t>
            </a:r>
            <a:r>
              <a:rPr lang="es-MX" b="1" dirty="0">
                <a:solidFill>
                  <a:srgbClr val="F4740A"/>
                </a:solidFill>
              </a:rPr>
              <a:t>NNA </a:t>
            </a:r>
            <a:endParaRPr lang="es-MX" b="1" dirty="0" smtClean="0">
              <a:solidFill>
                <a:srgbClr val="F4740A"/>
              </a:solidFill>
            </a:endParaRPr>
          </a:p>
          <a:p>
            <a:pPr lvl="1" algn="ctr"/>
            <a:r>
              <a:rPr lang="es-MX" sz="1200" dirty="0" smtClean="0"/>
              <a:t>viven </a:t>
            </a:r>
            <a:r>
              <a:rPr lang="es-MX" sz="1200" dirty="0"/>
              <a:t>en </a:t>
            </a:r>
          </a:p>
          <a:p>
            <a:pPr lvl="1" algn="ctr"/>
            <a:r>
              <a:rPr lang="es-MX" sz="1200" dirty="0"/>
              <a:t>Centros de </a:t>
            </a:r>
            <a:r>
              <a:rPr lang="es-MX" sz="1200" dirty="0" smtClean="0"/>
              <a:t>Asistencia  Social para NNA </a:t>
            </a:r>
            <a:endParaRPr lang="es-MX" sz="1200" dirty="0"/>
          </a:p>
          <a:p>
            <a:pPr algn="ctr"/>
            <a:endParaRPr lang="es-MX" dirty="0"/>
          </a:p>
        </p:txBody>
      </p:sp>
      <p:sp>
        <p:nvSpPr>
          <p:cNvPr id="9" name="8 CuadroTexto"/>
          <p:cNvSpPr txBox="1"/>
          <p:nvPr/>
        </p:nvSpPr>
        <p:spPr>
          <a:xfrm>
            <a:off x="1676400" y="5210629"/>
            <a:ext cx="2753818" cy="830997"/>
          </a:xfrm>
          <a:prstGeom prst="rect">
            <a:avLst/>
          </a:prstGeom>
          <a:noFill/>
        </p:spPr>
        <p:txBody>
          <a:bodyPr wrap="square" rtlCol="0">
            <a:spAutoFit/>
          </a:bodyPr>
          <a:lstStyle/>
          <a:p>
            <a:r>
              <a:rPr lang="es-MX" sz="1600" b="1" dirty="0" smtClean="0">
                <a:solidFill>
                  <a:srgbClr val="0070C0"/>
                </a:solidFill>
              </a:rPr>
              <a:t>88%  de los Centros </a:t>
            </a:r>
            <a:endParaRPr lang="es-MX" sz="1600" b="1" dirty="0">
              <a:solidFill>
                <a:srgbClr val="0070C0"/>
              </a:solidFill>
            </a:endParaRPr>
          </a:p>
          <a:p>
            <a:r>
              <a:rPr lang="es-MX" sz="1600" b="1" dirty="0" smtClean="0">
                <a:solidFill>
                  <a:srgbClr val="0070C0"/>
                </a:solidFill>
              </a:rPr>
              <a:t>De Asistencia Social son Privados</a:t>
            </a:r>
            <a:endParaRPr lang="es-MX" sz="1600" b="1" dirty="0">
              <a:solidFill>
                <a:srgbClr val="0070C0"/>
              </a:solidFill>
            </a:endParaRPr>
          </a:p>
        </p:txBody>
      </p:sp>
      <p:sp>
        <p:nvSpPr>
          <p:cNvPr id="10" name="9 CuadroTexto"/>
          <p:cNvSpPr txBox="1"/>
          <p:nvPr/>
        </p:nvSpPr>
        <p:spPr>
          <a:xfrm>
            <a:off x="1846839" y="3471691"/>
            <a:ext cx="1681709" cy="2154436"/>
          </a:xfrm>
          <a:prstGeom prst="rect">
            <a:avLst/>
          </a:prstGeom>
          <a:noFill/>
        </p:spPr>
        <p:txBody>
          <a:bodyPr wrap="square" rtlCol="0">
            <a:spAutoFit/>
          </a:bodyPr>
          <a:lstStyle/>
          <a:p>
            <a:pPr algn="ctr"/>
            <a:endParaRPr lang="es-MX" sz="1600" dirty="0" smtClean="0">
              <a:solidFill>
                <a:srgbClr val="7030A0"/>
              </a:solidFill>
            </a:endParaRPr>
          </a:p>
          <a:p>
            <a:pPr algn="ctr"/>
            <a:r>
              <a:rPr lang="es-MX" sz="1600" b="1" dirty="0" smtClean="0">
                <a:solidFill>
                  <a:srgbClr val="7030A0"/>
                </a:solidFill>
              </a:rPr>
              <a:t>53% de NNA </a:t>
            </a:r>
            <a:r>
              <a:rPr lang="es-MX" sz="1600" dirty="0" smtClean="0"/>
              <a:t>pasan de 1 a 5 años en una institución </a:t>
            </a:r>
          </a:p>
          <a:p>
            <a:pPr algn="ctr"/>
            <a:endParaRPr lang="es-MX" dirty="0"/>
          </a:p>
          <a:p>
            <a:pPr algn="ctr"/>
            <a:endParaRPr lang="es-MX" dirty="0" smtClean="0"/>
          </a:p>
          <a:p>
            <a:pPr algn="ctr"/>
            <a:endParaRPr lang="es-MX" dirty="0"/>
          </a:p>
        </p:txBody>
      </p:sp>
      <p:sp>
        <p:nvSpPr>
          <p:cNvPr id="14" name="13 CuadroTexto"/>
          <p:cNvSpPr txBox="1"/>
          <p:nvPr/>
        </p:nvSpPr>
        <p:spPr>
          <a:xfrm>
            <a:off x="515257" y="6272442"/>
            <a:ext cx="6723743" cy="369332"/>
          </a:xfrm>
          <a:prstGeom prst="rect">
            <a:avLst/>
          </a:prstGeom>
          <a:noFill/>
        </p:spPr>
        <p:txBody>
          <a:bodyPr wrap="square" rtlCol="0">
            <a:spAutoFit/>
          </a:bodyPr>
          <a:lstStyle/>
          <a:p>
            <a:pPr algn="ctr"/>
            <a:r>
              <a:rPr lang="es-MX" dirty="0" smtClean="0"/>
              <a:t> </a:t>
            </a:r>
            <a:r>
              <a:rPr lang="es-MX" sz="1200" dirty="0" smtClean="0"/>
              <a:t>Instituto </a:t>
            </a:r>
            <a:r>
              <a:rPr lang="es-MX" sz="1200" dirty="0"/>
              <a:t>N</a:t>
            </a:r>
            <a:r>
              <a:rPr lang="es-MX" sz="1200" dirty="0" smtClean="0"/>
              <a:t>acional de Estadística y Geografía (INEGI)  2015</a:t>
            </a:r>
            <a:endParaRPr lang="es-MX" sz="1200" dirty="0"/>
          </a:p>
        </p:txBody>
      </p:sp>
      <p:graphicFrame>
        <p:nvGraphicFramePr>
          <p:cNvPr id="11" name="Chart 1"/>
          <p:cNvGraphicFramePr>
            <a:graphicFrameLocks/>
          </p:cNvGraphicFramePr>
          <p:nvPr>
            <p:extLst>
              <p:ext uri="{D42A27DB-BD31-4B8C-83A1-F6EECF244321}">
                <p14:modId xmlns:p14="http://schemas.microsoft.com/office/powerpoint/2010/main" val="4277516429"/>
              </p:ext>
            </p:extLst>
          </p:nvPr>
        </p:nvGraphicFramePr>
        <p:xfrm>
          <a:off x="4298144" y="1734326"/>
          <a:ext cx="4838599" cy="4800601"/>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https://d30y9cdsu7xlg0.cloudfront.net/png/17050-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57" y="5056031"/>
            <a:ext cx="1053105" cy="10531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30y9cdsu7xlg0.cloudfront.net/png/575957-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2356" y="2441432"/>
            <a:ext cx="676727" cy="676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0y9cdsu7xlg0.cloudfront.net/png/15121-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6432" y="3491222"/>
            <a:ext cx="615500" cy="61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42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239000" cy="762000"/>
          </a:xfrm>
        </p:spPr>
        <p:txBody>
          <a:bodyPr>
            <a:normAutofit fontScale="90000"/>
          </a:bodyPr>
          <a:lstStyle/>
          <a:p>
            <a:r>
              <a:rPr lang="es-MX" sz="2800" b="1" dirty="0" smtClean="0">
                <a:solidFill>
                  <a:srgbClr val="F4740A"/>
                </a:solidFill>
              </a:rPr>
              <a:t>Población Usuaria de Centros  de Acogimiento</a:t>
            </a:r>
            <a:br>
              <a:rPr lang="es-MX" sz="2800" b="1" dirty="0" smtClean="0">
                <a:solidFill>
                  <a:srgbClr val="F4740A"/>
                </a:solidFill>
              </a:rPr>
            </a:br>
            <a:r>
              <a:rPr lang="es-MX" sz="2800" b="1" dirty="0" smtClean="0">
                <a:solidFill>
                  <a:srgbClr val="F4740A"/>
                </a:solidFill>
              </a:rPr>
              <a:t> Social (por entidad federativa y grupo etario)  </a:t>
            </a:r>
            <a:endParaRPr lang="en-US" sz="2800" b="1" dirty="0">
              <a:solidFill>
                <a:srgbClr val="F4740A"/>
              </a:solidFill>
            </a:endParaRPr>
          </a:p>
        </p:txBody>
      </p:sp>
      <p:sp>
        <p:nvSpPr>
          <p:cNvPr id="9" name="Rectangle 3"/>
          <p:cNvSpPr>
            <a:spLocks noChangeArrowheads="1"/>
          </p:cNvSpPr>
          <p:nvPr/>
        </p:nvSpPr>
        <p:spPr bwMode="auto">
          <a:xfrm>
            <a:off x="1697038" y="1997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hart 1"/>
          <p:cNvGraphicFramePr>
            <a:graphicFrameLocks noGrp="1"/>
          </p:cNvGraphicFramePr>
          <p:nvPr>
            <p:ph idx="1"/>
            <p:extLst>
              <p:ext uri="{D42A27DB-BD31-4B8C-83A1-F6EECF244321}">
                <p14:modId xmlns:p14="http://schemas.microsoft.com/office/powerpoint/2010/main" val="175386680"/>
              </p:ext>
            </p:extLst>
          </p:nvPr>
        </p:nvGraphicFramePr>
        <p:xfrm>
          <a:off x="304800" y="1752600"/>
          <a:ext cx="88392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7150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57200"/>
            <a:ext cx="8229600" cy="685800"/>
          </a:xfrm>
        </p:spPr>
        <p:txBody>
          <a:bodyPr>
            <a:normAutofit/>
          </a:bodyPr>
          <a:lstStyle/>
          <a:p>
            <a:r>
              <a:rPr lang="es-MX" sz="2800" dirty="0" smtClean="0">
                <a:solidFill>
                  <a:srgbClr val="F4740A"/>
                </a:solidFill>
              </a:rPr>
              <a:t>Marco Legal  </a:t>
            </a:r>
            <a:endParaRPr lang="en-US" sz="2800" dirty="0">
              <a:solidFill>
                <a:srgbClr val="F4740A"/>
              </a:solidFill>
            </a:endParaRPr>
          </a:p>
        </p:txBody>
      </p:sp>
      <p:sp>
        <p:nvSpPr>
          <p:cNvPr id="3" name="2 Marcador de contenido"/>
          <p:cNvSpPr>
            <a:spLocks noGrp="1"/>
          </p:cNvSpPr>
          <p:nvPr>
            <p:ph idx="1"/>
          </p:nvPr>
        </p:nvSpPr>
        <p:spPr>
          <a:xfrm>
            <a:off x="0" y="1143000"/>
            <a:ext cx="9144000" cy="5486400"/>
          </a:xfrm>
        </p:spPr>
        <p:txBody>
          <a:bodyPr>
            <a:normAutofit/>
          </a:bodyPr>
          <a:lstStyle/>
          <a:p>
            <a:pPr marL="0" indent="0">
              <a:buNone/>
            </a:pPr>
            <a:endParaRPr lang="es-MX" sz="1400" b="1" dirty="0" smtClean="0"/>
          </a:p>
          <a:p>
            <a:r>
              <a:rPr lang="es-MX" sz="1400" b="1" dirty="0" smtClean="0"/>
              <a:t>Convención </a:t>
            </a:r>
            <a:r>
              <a:rPr lang="es-MX" sz="1400" b="1" dirty="0"/>
              <a:t>sobre los Derechos del Niño (ratificada en 1990)</a:t>
            </a:r>
            <a:endParaRPr lang="es-MX" sz="1400" dirty="0"/>
          </a:p>
          <a:p>
            <a:r>
              <a:rPr lang="es-MX" sz="1400" b="1" dirty="0"/>
              <a:t>Marco constitucional que reconoce los derechos de </a:t>
            </a:r>
            <a:r>
              <a:rPr lang="es-MX" sz="1400" b="1" dirty="0" smtClean="0"/>
              <a:t>NNA</a:t>
            </a:r>
            <a:endParaRPr lang="es-MX" sz="1400" dirty="0" smtClean="0"/>
          </a:p>
          <a:p>
            <a:r>
              <a:rPr lang="es-MX" sz="1400" b="1" dirty="0" smtClean="0"/>
              <a:t>Ley General de los Derechos de Niñas, Niños y Adolescentes (LGDNNA, 2014)</a:t>
            </a:r>
            <a:r>
              <a:rPr lang="es-MX" sz="1400" dirty="0" smtClean="0"/>
              <a:t> </a:t>
            </a:r>
          </a:p>
        </p:txBody>
      </p:sp>
      <p:graphicFrame>
        <p:nvGraphicFramePr>
          <p:cNvPr id="8" name="7 Tabla"/>
          <p:cNvGraphicFramePr>
            <a:graphicFrameLocks noGrp="1"/>
          </p:cNvGraphicFramePr>
          <p:nvPr>
            <p:extLst>
              <p:ext uri="{D42A27DB-BD31-4B8C-83A1-F6EECF244321}">
                <p14:modId xmlns:p14="http://schemas.microsoft.com/office/powerpoint/2010/main" val="3444129851"/>
              </p:ext>
            </p:extLst>
          </p:nvPr>
        </p:nvGraphicFramePr>
        <p:xfrm>
          <a:off x="304800" y="2590800"/>
          <a:ext cx="4800600" cy="3788286"/>
        </p:xfrm>
        <a:graphic>
          <a:graphicData uri="http://schemas.openxmlformats.org/drawingml/2006/table">
            <a:tbl>
              <a:tblPr firstRow="1" firstCol="1" bandRow="1">
                <a:tableStyleId>{35758FB7-9AC5-4552-8A53-C91805E547FA}</a:tableStyleId>
              </a:tblPr>
              <a:tblGrid>
                <a:gridCol w="4800600"/>
              </a:tblGrid>
              <a:tr h="732666">
                <a:tc>
                  <a:txBody>
                    <a:bodyPr/>
                    <a:lstStyle/>
                    <a:p>
                      <a:pPr algn="ctr">
                        <a:lnSpc>
                          <a:spcPct val="115000"/>
                        </a:lnSpc>
                        <a:spcAft>
                          <a:spcPts val="0"/>
                        </a:spcAft>
                      </a:pPr>
                      <a:r>
                        <a:rPr lang="es-MX" sz="1200" kern="1200" dirty="0">
                          <a:solidFill>
                            <a:sysClr val="windowText" lastClr="000000"/>
                          </a:solidFill>
                          <a:effectLst/>
                        </a:rPr>
                        <a:t>Derecho a vivir en familia y  acceder a modalidades alternativas de cuidado </a:t>
                      </a:r>
                      <a:r>
                        <a:rPr lang="es-MX" sz="1100" kern="1200" baseline="0" dirty="0" smtClean="0">
                          <a:solidFill>
                            <a:sysClr val="windowText" lastClr="000000"/>
                          </a:solidFill>
                          <a:effectLst/>
                        </a:rPr>
                        <a:t> </a:t>
                      </a:r>
                      <a:r>
                        <a:rPr lang="es-MX" sz="1200" kern="1200" dirty="0" smtClean="0">
                          <a:solidFill>
                            <a:sysClr val="windowText" lastClr="000000"/>
                          </a:solidFill>
                          <a:effectLst/>
                        </a:rPr>
                        <a:t>en </a:t>
                      </a:r>
                      <a:r>
                        <a:rPr lang="es-MX" sz="1200" kern="1200" dirty="0">
                          <a:solidFill>
                            <a:sysClr val="windowText" lastClr="000000"/>
                          </a:solidFill>
                          <a:effectLst/>
                        </a:rPr>
                        <a:t>caso de separación</a:t>
                      </a:r>
                      <a:endParaRPr lang="es-MX" sz="1100" dirty="0">
                        <a:solidFill>
                          <a:sysClr val="windowText" lastClr="000000"/>
                        </a:solidFill>
                        <a:effectLst/>
                      </a:endParaRPr>
                    </a:p>
                    <a:p>
                      <a:pPr>
                        <a:lnSpc>
                          <a:spcPct val="115000"/>
                        </a:lnSpc>
                        <a:spcAft>
                          <a:spcPts val="0"/>
                        </a:spcAft>
                      </a:pPr>
                      <a:r>
                        <a:rPr lang="es-MX" sz="1200" kern="1200" dirty="0">
                          <a:solidFill>
                            <a:sysClr val="windowText" lastClr="000000"/>
                          </a:solidFill>
                          <a:effectLst/>
                        </a:rPr>
                        <a:t> </a:t>
                      </a:r>
                      <a:endParaRPr lang="es-MX" sz="1100" dirty="0">
                        <a:solidFill>
                          <a:sysClr val="windowText" lastClr="000000"/>
                        </a:solidFill>
                        <a:effectLst/>
                        <a:latin typeface="Calibri"/>
                        <a:ea typeface="Calibri"/>
                        <a:cs typeface="Times New Roman"/>
                      </a:endParaRPr>
                    </a:p>
                  </a:txBody>
                  <a:tcPr marL="68580" marR="68580" marT="0" marB="0"/>
                </a:tc>
              </a:tr>
              <a:tr h="327847">
                <a:tc>
                  <a:txBody>
                    <a:bodyPr/>
                    <a:lstStyle/>
                    <a:p>
                      <a:pPr>
                        <a:lnSpc>
                          <a:spcPct val="115000"/>
                        </a:lnSpc>
                        <a:spcAft>
                          <a:spcPts val="0"/>
                        </a:spcAft>
                      </a:pPr>
                      <a:r>
                        <a:rPr lang="es-MX" sz="1000" kern="1200" dirty="0">
                          <a:effectLst/>
                        </a:rPr>
                        <a:t>Prohibición de la separación por falta de recursos / Obligación de establecer políticas de fortalecimiento familiar para evitar la separación  (art. 22</a:t>
                      </a:r>
                      <a:r>
                        <a:rPr lang="es-MX" sz="1000" kern="1200" dirty="0" smtClean="0">
                          <a:effectLst/>
                        </a:rPr>
                        <a:t>)</a:t>
                      </a:r>
                      <a:endParaRPr lang="es-MX" sz="1100" dirty="0">
                        <a:effectLst/>
                      </a:endParaRPr>
                    </a:p>
                  </a:txBody>
                  <a:tcPr marL="68580" marR="68580" marT="0" marB="0"/>
                </a:tc>
              </a:tr>
              <a:tr h="327847">
                <a:tc>
                  <a:txBody>
                    <a:bodyPr/>
                    <a:lstStyle/>
                    <a:p>
                      <a:pPr>
                        <a:lnSpc>
                          <a:spcPct val="115000"/>
                        </a:lnSpc>
                        <a:spcAft>
                          <a:spcPts val="0"/>
                        </a:spcAft>
                      </a:pPr>
                      <a:r>
                        <a:rPr lang="es-MX" sz="1000" kern="1200" dirty="0">
                          <a:effectLst/>
                        </a:rPr>
                        <a:t>Obligación de  proporcionar medidas especiales de protección a niñas, niños y adolescentes separados de su familia, asegurando que puedan: (art. 26</a:t>
                      </a:r>
                      <a:r>
                        <a:rPr lang="es-MX" sz="1000" kern="1200" dirty="0" smtClean="0">
                          <a:effectLst/>
                        </a:rPr>
                        <a:t>)</a:t>
                      </a:r>
                      <a:endParaRPr lang="es-MX" sz="1100" dirty="0">
                        <a:effectLst/>
                      </a:endParaRPr>
                    </a:p>
                  </a:txBody>
                  <a:tcPr marL="68580" marR="68580" marT="0" marB="0"/>
                </a:tc>
              </a:tr>
              <a:tr h="163924">
                <a:tc>
                  <a:txBody>
                    <a:bodyPr/>
                    <a:lstStyle/>
                    <a:p>
                      <a:pPr>
                        <a:lnSpc>
                          <a:spcPct val="115000"/>
                        </a:lnSpc>
                        <a:spcAft>
                          <a:spcPts val="0"/>
                        </a:spcAft>
                      </a:pPr>
                      <a:r>
                        <a:rPr lang="es-MX" sz="1000" kern="1200" dirty="0">
                          <a:effectLst/>
                        </a:rPr>
                        <a:t>Deber de priorizar las opciones de cuidado en un entorno familiar</a:t>
                      </a:r>
                      <a:endParaRPr lang="es-MX" sz="1100" dirty="0">
                        <a:effectLst/>
                        <a:latin typeface="Calibri"/>
                        <a:ea typeface="Calibri"/>
                        <a:cs typeface="Times New Roman"/>
                      </a:endParaRPr>
                    </a:p>
                  </a:txBody>
                  <a:tcPr marL="68580" marR="68580" marT="0" marB="0"/>
                </a:tc>
              </a:tr>
              <a:tr h="1753270">
                <a:tc>
                  <a:txBody>
                    <a:bodyPr/>
                    <a:lstStyle/>
                    <a:p>
                      <a:pPr>
                        <a:lnSpc>
                          <a:spcPct val="115000"/>
                        </a:lnSpc>
                        <a:spcAft>
                          <a:spcPts val="0"/>
                        </a:spcAft>
                      </a:pPr>
                      <a:r>
                        <a:rPr lang="es-MX" sz="1000" kern="1200" dirty="0">
                          <a:effectLst/>
                        </a:rPr>
                        <a:t> </a:t>
                      </a:r>
                      <a:endParaRPr lang="es-MX" sz="1100" dirty="0">
                        <a:effectLst/>
                      </a:endParaRPr>
                    </a:p>
                    <a:p>
                      <a:pPr marL="342900" lvl="0" indent="-342900">
                        <a:spcAft>
                          <a:spcPts val="0"/>
                        </a:spcAft>
                        <a:buFont typeface="Symbol"/>
                        <a:buChar char=""/>
                      </a:pPr>
                      <a:r>
                        <a:rPr lang="es-MX" sz="1000" kern="1200" dirty="0">
                          <a:effectLst/>
                        </a:rPr>
                        <a:t>Ser ubicados con su familia extensa o ampliada para su cuidado, siempre que ello sea posible y no sea contrario a su interés superior</a:t>
                      </a:r>
                      <a:endParaRPr lang="es-MX" sz="1200" dirty="0">
                        <a:effectLst/>
                      </a:endParaRPr>
                    </a:p>
                    <a:p>
                      <a:pPr marL="457200">
                        <a:spcAft>
                          <a:spcPts val="0"/>
                        </a:spcAft>
                      </a:pPr>
                      <a:r>
                        <a:rPr lang="es-MX" sz="1000" kern="1200" dirty="0">
                          <a:effectLst/>
                        </a:rPr>
                        <a:t> </a:t>
                      </a:r>
                      <a:endParaRPr lang="es-MX" sz="1200" dirty="0">
                        <a:effectLst/>
                      </a:endParaRPr>
                    </a:p>
                    <a:p>
                      <a:pPr marL="342900" lvl="0" indent="-342900">
                        <a:spcAft>
                          <a:spcPts val="0"/>
                        </a:spcAft>
                        <a:buFont typeface="Symbol"/>
                        <a:buChar char=""/>
                      </a:pPr>
                      <a:r>
                        <a:rPr lang="es-MX" sz="1000" kern="1200" dirty="0">
                          <a:effectLst/>
                        </a:rPr>
                        <a:t> Ser recibidos por una familia de acogida, como medida de protección de carácter temporal, en los casos en que ni los progenitores, ni la familia extensa pudieran hacerse cargo de ellos.</a:t>
                      </a:r>
                      <a:endParaRPr lang="es-MX" sz="1200" dirty="0">
                        <a:effectLst/>
                      </a:endParaRPr>
                    </a:p>
                    <a:p>
                      <a:pPr marL="457200">
                        <a:spcAft>
                          <a:spcPts val="0"/>
                        </a:spcAft>
                      </a:pPr>
                      <a:r>
                        <a:rPr lang="es-MX" sz="1000" kern="1200" dirty="0">
                          <a:effectLst/>
                        </a:rPr>
                        <a:t> </a:t>
                      </a:r>
                      <a:endParaRPr lang="es-MX" sz="1200" dirty="0">
                        <a:effectLst/>
                      </a:endParaRPr>
                    </a:p>
                    <a:p>
                      <a:pPr marL="342900" lvl="0" indent="-342900">
                        <a:spcAft>
                          <a:spcPts val="0"/>
                        </a:spcAft>
                        <a:buFont typeface="Symbol"/>
                        <a:buChar char=""/>
                      </a:pPr>
                      <a:r>
                        <a:rPr lang="es-MX" sz="1000" kern="1200" dirty="0">
                          <a:effectLst/>
                        </a:rPr>
                        <a:t>Cuando sea posible ser sujetos de adopción.</a:t>
                      </a:r>
                      <a:endParaRPr lang="es-MX" sz="1200" dirty="0">
                        <a:effectLst/>
                      </a:endParaRPr>
                    </a:p>
                    <a:p>
                      <a:pPr marL="457200">
                        <a:spcAft>
                          <a:spcPts val="0"/>
                        </a:spcAft>
                      </a:pPr>
                      <a:r>
                        <a:rPr lang="es-MX" sz="1000" kern="1200" dirty="0">
                          <a:effectLst/>
                        </a:rPr>
                        <a:t> </a:t>
                      </a:r>
                      <a:endParaRPr lang="es-MX" sz="1200" dirty="0">
                        <a:effectLst/>
                      </a:endParaRPr>
                    </a:p>
                    <a:p>
                      <a:pPr marL="342900" lvl="0" indent="-342900">
                        <a:spcAft>
                          <a:spcPts val="0"/>
                        </a:spcAft>
                        <a:buFont typeface="Symbol"/>
                        <a:buChar char=""/>
                      </a:pPr>
                      <a:r>
                        <a:rPr lang="es-MX" sz="1000" kern="1200" dirty="0">
                          <a:effectLst/>
                        </a:rPr>
                        <a:t>Ser ubicados en acogimiento residencial brindado por centros de asistencia social, por el menor tiempo posible, reconociéndose el carácter subsidiario de esta medida </a:t>
                      </a:r>
                      <a:endParaRPr lang="es-MX" sz="1200" dirty="0">
                        <a:effectLst/>
                      </a:endParaRPr>
                    </a:p>
                    <a:p>
                      <a:pPr>
                        <a:lnSpc>
                          <a:spcPct val="115000"/>
                        </a:lnSpc>
                        <a:spcAft>
                          <a:spcPts val="0"/>
                        </a:spcAft>
                      </a:pPr>
                      <a:r>
                        <a:rPr lang="es-MX" sz="1000" kern="1200" dirty="0">
                          <a:effectLst/>
                        </a:rPr>
                        <a:t> </a:t>
                      </a:r>
                      <a:endParaRPr lang="es-MX" sz="1100" dirty="0">
                        <a:effectLst/>
                        <a:latin typeface="Calibri"/>
                        <a:ea typeface="Calibri"/>
                        <a:cs typeface="Times New Roman"/>
                      </a:endParaRPr>
                    </a:p>
                  </a:txBody>
                  <a:tcPr marL="68580" marR="68580" marT="0" marB="0"/>
                </a:tc>
              </a:tr>
            </a:tbl>
          </a:graphicData>
        </a:graphic>
      </p:graphicFrame>
      <p:sp>
        <p:nvSpPr>
          <p:cNvPr id="9" name="Rectangle 3"/>
          <p:cNvSpPr>
            <a:spLocks noChangeArrowheads="1"/>
          </p:cNvSpPr>
          <p:nvPr/>
        </p:nvSpPr>
        <p:spPr bwMode="auto">
          <a:xfrm>
            <a:off x="1697038" y="1997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ontent Placeholder 1"/>
          <p:cNvGraphicFramePr>
            <a:graphicFrameLocks/>
          </p:cNvGraphicFramePr>
          <p:nvPr>
            <p:extLst>
              <p:ext uri="{D42A27DB-BD31-4B8C-83A1-F6EECF244321}">
                <p14:modId xmlns:p14="http://schemas.microsoft.com/office/powerpoint/2010/main" val="1037430405"/>
              </p:ext>
            </p:extLst>
          </p:nvPr>
        </p:nvGraphicFramePr>
        <p:xfrm>
          <a:off x="5867400" y="2971800"/>
          <a:ext cx="2895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42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00200" y="457200"/>
            <a:ext cx="6096000" cy="838200"/>
          </a:xfrm>
        </p:spPr>
        <p:txBody>
          <a:bodyPr>
            <a:noAutofit/>
          </a:bodyPr>
          <a:lstStyle/>
          <a:p>
            <a:r>
              <a:rPr lang="es-MX" sz="2400" b="1" dirty="0" smtClean="0">
                <a:solidFill>
                  <a:srgbClr val="F4740A"/>
                </a:solidFill>
              </a:rPr>
              <a:t/>
            </a:r>
            <a:br>
              <a:rPr lang="es-MX" sz="2400" b="1" dirty="0" smtClean="0">
                <a:solidFill>
                  <a:srgbClr val="F4740A"/>
                </a:solidFill>
              </a:rPr>
            </a:br>
            <a:r>
              <a:rPr lang="es-MX" sz="2400" b="1" dirty="0" smtClean="0">
                <a:solidFill>
                  <a:srgbClr val="F4740A"/>
                </a:solidFill>
              </a:rPr>
              <a:t>Hacia una política integral de cuidados alternativos que promueva  la convivencia familiar y comunitaria</a:t>
            </a:r>
            <a:endParaRPr lang="en-US" sz="2400" b="1" dirty="0">
              <a:solidFill>
                <a:srgbClr val="F4740A"/>
              </a:solidFill>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76400"/>
            <a:ext cx="7391399" cy="4891800"/>
          </a:xfrm>
        </p:spPr>
      </p:pic>
    </p:spTree>
    <p:extLst>
      <p:ext uri="{BB962C8B-B14F-4D97-AF65-F5344CB8AC3E}">
        <p14:creationId xmlns:p14="http://schemas.microsoft.com/office/powerpoint/2010/main" val="1313511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14348" y="2743200"/>
            <a:ext cx="5638800" cy="3733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s-MX" sz="2300" b="1" dirty="0" smtClean="0"/>
          </a:p>
          <a:p>
            <a:pPr marL="0" indent="0" algn="ctr">
              <a:buFont typeface="Arial" pitchFamily="34" charset="0"/>
              <a:buNone/>
            </a:pPr>
            <a:r>
              <a:rPr lang="es-MX" sz="2300" b="1" dirty="0" smtClean="0"/>
              <a:t>Cooperación técnica para el desarrollo de políticas y programas </a:t>
            </a:r>
            <a:r>
              <a:rPr lang="es-MX" sz="2300" dirty="0" smtClean="0"/>
              <a:t>en el ámbito de cuidados alternativos.</a:t>
            </a:r>
          </a:p>
          <a:p>
            <a:pPr marL="0" indent="0" algn="just">
              <a:buFont typeface="Arial" pitchFamily="34" charset="0"/>
              <a:buNone/>
            </a:pPr>
            <a:endParaRPr lang="es-MX" sz="2300" b="1" dirty="0" smtClean="0"/>
          </a:p>
          <a:p>
            <a:pPr algn="just"/>
            <a:r>
              <a:rPr lang="es-MX" sz="2300" b="1" dirty="0" smtClean="0"/>
              <a:t>Promover la figura del acogimiento familiar apoyando en el desarrollo de los aspectos/procedimientos técnicos</a:t>
            </a:r>
            <a:r>
              <a:rPr lang="es-MX" sz="2300" dirty="0" smtClean="0"/>
              <a:t>. ( 3 pilotos a implementarse a nivel Federal, en la Ciudad de </a:t>
            </a:r>
            <a:r>
              <a:rPr lang="es-MX" sz="2300" dirty="0" smtClean="0"/>
              <a:t>México y Tabasco) </a:t>
            </a:r>
            <a:endParaRPr lang="es-MX" sz="2300" dirty="0" smtClean="0"/>
          </a:p>
          <a:p>
            <a:pPr marL="0" indent="0" algn="just">
              <a:buFont typeface="Arial" pitchFamily="34" charset="0"/>
              <a:buNone/>
            </a:pPr>
            <a:endParaRPr lang="es-MX" sz="2300" dirty="0" smtClean="0"/>
          </a:p>
          <a:p>
            <a:pPr algn="just"/>
            <a:r>
              <a:rPr lang="es-MX" sz="2300" b="1" dirty="0" smtClean="0"/>
              <a:t>Desarrollo de herramientas técnicas útiles </a:t>
            </a:r>
            <a:r>
              <a:rPr lang="es-MX" sz="2300" dirty="0" smtClean="0"/>
              <a:t>que servirán para la replicación del programa  en otros  estados (Manual de Acogimiento Familiar).</a:t>
            </a:r>
          </a:p>
          <a:p>
            <a:pPr algn="just"/>
            <a:r>
              <a:rPr lang="es-MX" sz="2300" b="1" dirty="0" smtClean="0">
                <a:solidFill>
                  <a:schemeClr val="tx1">
                    <a:lumMod val="95000"/>
                    <a:lumOff val="5000"/>
                  </a:schemeClr>
                </a:solidFill>
              </a:rPr>
              <a:t>Promoción y creación redes de incidenci</a:t>
            </a:r>
            <a:r>
              <a:rPr lang="es-MX" sz="2300" dirty="0" smtClean="0">
                <a:solidFill>
                  <a:schemeClr val="tx1">
                    <a:lumMod val="95000"/>
                    <a:lumOff val="5000"/>
                  </a:schemeClr>
                </a:solidFill>
              </a:rPr>
              <a:t>a al derecho a la Familia y  cuidados alternativos.</a:t>
            </a:r>
            <a:endParaRPr lang="en-US" sz="2300" dirty="0" smtClean="0"/>
          </a:p>
          <a:p>
            <a:pPr algn="just"/>
            <a:endParaRPr lang="es-MX" sz="2900" dirty="0" smtClean="0"/>
          </a:p>
          <a:p>
            <a:endParaRPr lang="es-MX" sz="3600" dirty="0" smtClean="0"/>
          </a:p>
          <a:p>
            <a:endParaRPr lang="es-MX" sz="3600" dirty="0" smtClean="0"/>
          </a:p>
          <a:p>
            <a:pPr marL="0" indent="0">
              <a:spcBef>
                <a:spcPts val="0"/>
              </a:spcBef>
              <a:buFont typeface="Arial" pitchFamily="34" charset="0"/>
              <a:buNone/>
              <a:defRPr/>
            </a:pPr>
            <a:endParaRPr lang="es-MX" dirty="0" smtClean="0"/>
          </a:p>
          <a:p>
            <a:endParaRPr lang="en-US" dirty="0"/>
          </a:p>
        </p:txBody>
      </p:sp>
      <p:sp>
        <p:nvSpPr>
          <p:cNvPr id="7" name="7 Marcador de contenido"/>
          <p:cNvSpPr txBox="1">
            <a:spLocks noGrp="1"/>
          </p:cNvSpPr>
          <p:nvPr>
            <p:ph idx="1"/>
          </p:nvPr>
        </p:nvSpPr>
        <p:spPr>
          <a:xfrm>
            <a:off x="304800" y="1524000"/>
            <a:ext cx="7924800" cy="923330"/>
          </a:xfrm>
          <a:prstGeom prst="rect">
            <a:avLst/>
          </a:prstGeom>
          <a:noFill/>
        </p:spPr>
        <p:txBody>
          <a:bodyPr wrap="square" rtlCol="0">
            <a:spAutoFit/>
          </a:bodyPr>
          <a:lstStyle/>
          <a:p>
            <a:pPr marL="0" indent="0" algn="just">
              <a:buNone/>
            </a:pPr>
            <a:r>
              <a:rPr lang="es-ES" sz="1800" b="1" dirty="0" smtClean="0">
                <a:solidFill>
                  <a:schemeClr val="tx1">
                    <a:lumMod val="95000"/>
                    <a:lumOff val="5000"/>
                  </a:schemeClr>
                </a:solidFill>
              </a:rPr>
              <a:t>Promover </a:t>
            </a:r>
            <a:r>
              <a:rPr lang="es-ES" sz="1800" b="1" dirty="0">
                <a:solidFill>
                  <a:schemeClr val="tx1">
                    <a:lumMod val="95000"/>
                    <a:lumOff val="5000"/>
                  </a:schemeClr>
                </a:solidFill>
              </a:rPr>
              <a:t>y </a:t>
            </a:r>
            <a:r>
              <a:rPr lang="es-ES" sz="1800" b="1" dirty="0" smtClean="0">
                <a:solidFill>
                  <a:schemeClr val="tx1">
                    <a:lumMod val="95000"/>
                    <a:lumOff val="5000"/>
                  </a:schemeClr>
                </a:solidFill>
              </a:rPr>
              <a:t>apoyar </a:t>
            </a:r>
            <a:r>
              <a:rPr lang="es-ES" sz="1800" b="1" dirty="0">
                <a:solidFill>
                  <a:schemeClr val="tx1">
                    <a:lumMod val="95000"/>
                    <a:lumOff val="5000"/>
                  </a:schemeClr>
                </a:solidFill>
              </a:rPr>
              <a:t>las estrategias de los Estados y </a:t>
            </a:r>
            <a:r>
              <a:rPr lang="es-ES" sz="1800" b="1" dirty="0" smtClean="0">
                <a:solidFill>
                  <a:schemeClr val="tx1">
                    <a:lumMod val="95000"/>
                    <a:lumOff val="5000"/>
                  </a:schemeClr>
                </a:solidFill>
              </a:rPr>
              <a:t>las organizaciones </a:t>
            </a:r>
            <a:r>
              <a:rPr lang="es-ES" sz="1800" b="1" dirty="0">
                <a:solidFill>
                  <a:schemeClr val="tx1">
                    <a:lumMod val="95000"/>
                    <a:lumOff val="5000"/>
                  </a:schemeClr>
                </a:solidFill>
              </a:rPr>
              <a:t>gubernamentales </a:t>
            </a:r>
            <a:r>
              <a:rPr lang="es-ES" sz="1800" b="1" dirty="0" smtClean="0">
                <a:solidFill>
                  <a:schemeClr val="tx1">
                    <a:lumMod val="95000"/>
                    <a:lumOff val="5000"/>
                  </a:schemeClr>
                </a:solidFill>
              </a:rPr>
              <a:t>y </a:t>
            </a:r>
            <a:r>
              <a:rPr lang="es-ES" sz="1800" b="1" dirty="0" err="1" smtClean="0">
                <a:solidFill>
                  <a:schemeClr val="tx1">
                    <a:lumMod val="95000"/>
                    <a:lumOff val="5000"/>
                  </a:schemeClr>
                </a:solidFill>
              </a:rPr>
              <a:t>ONGs</a:t>
            </a:r>
            <a:r>
              <a:rPr lang="es-ES" sz="1800" b="1" dirty="0" smtClean="0">
                <a:solidFill>
                  <a:schemeClr val="tx1">
                    <a:lumMod val="95000"/>
                    <a:lumOff val="5000"/>
                  </a:schemeClr>
                </a:solidFill>
              </a:rPr>
              <a:t>, </a:t>
            </a:r>
            <a:r>
              <a:rPr lang="es-ES" sz="1800" b="1" dirty="0">
                <a:solidFill>
                  <a:schemeClr val="tx1">
                    <a:lumMod val="95000"/>
                    <a:lumOff val="5000"/>
                  </a:schemeClr>
                </a:solidFill>
              </a:rPr>
              <a:t>respecto de la restitución del derecho a la convivencia </a:t>
            </a:r>
            <a:r>
              <a:rPr lang="es-ES" sz="1800" b="1" dirty="0" smtClean="0">
                <a:solidFill>
                  <a:schemeClr val="tx1">
                    <a:lumMod val="95000"/>
                    <a:lumOff val="5000"/>
                  </a:schemeClr>
                </a:solidFill>
              </a:rPr>
              <a:t>familiar y </a:t>
            </a:r>
            <a:r>
              <a:rPr lang="es-ES" sz="1800" b="1" dirty="0">
                <a:solidFill>
                  <a:schemeClr val="tx1">
                    <a:lumMod val="95000"/>
                    <a:lumOff val="5000"/>
                  </a:schemeClr>
                </a:solidFill>
              </a:rPr>
              <a:t>comunitaria de cientos </a:t>
            </a:r>
            <a:r>
              <a:rPr lang="es-ES" sz="1800" b="1" dirty="0" smtClean="0">
                <a:solidFill>
                  <a:schemeClr val="tx1">
                    <a:lumMod val="95000"/>
                    <a:lumOff val="5000"/>
                  </a:schemeClr>
                </a:solidFill>
              </a:rPr>
              <a:t>de NNA.</a:t>
            </a:r>
            <a:endParaRPr lang="es-ES" sz="1800" b="1" dirty="0">
              <a:solidFill>
                <a:schemeClr val="tx1">
                  <a:lumMod val="95000"/>
                  <a:lumOff val="5000"/>
                </a:schemeClr>
              </a:solidFill>
            </a:endParaRPr>
          </a:p>
        </p:txBody>
      </p:sp>
      <p:sp>
        <p:nvSpPr>
          <p:cNvPr id="10" name="1 Título"/>
          <p:cNvSpPr txBox="1">
            <a:spLocks/>
          </p:cNvSpPr>
          <p:nvPr/>
        </p:nvSpPr>
        <p:spPr>
          <a:xfrm>
            <a:off x="23648" y="685800"/>
            <a:ext cx="9220200" cy="762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smtClean="0">
                <a:solidFill>
                  <a:srgbClr val="F4740A"/>
                </a:solidFill>
              </a:rPr>
              <a:t>Los objetivos del Convenio Relaf-UNICEF</a:t>
            </a:r>
            <a:br>
              <a:rPr lang="es-MX" sz="2800" b="1" smtClean="0">
                <a:solidFill>
                  <a:srgbClr val="F4740A"/>
                </a:solidFill>
              </a:rPr>
            </a:br>
            <a:endParaRPr lang="en-US" sz="2800" b="1" dirty="0">
              <a:solidFill>
                <a:srgbClr val="F4740A"/>
              </a:solidFill>
            </a:endParaRPr>
          </a:p>
        </p:txBody>
      </p:sp>
    </p:spTree>
    <p:extLst>
      <p:ext uri="{BB962C8B-B14F-4D97-AF65-F5344CB8AC3E}">
        <p14:creationId xmlns:p14="http://schemas.microsoft.com/office/powerpoint/2010/main" val="336523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15200" cy="1143000"/>
          </a:xfrm>
        </p:spPr>
        <p:txBody>
          <a:bodyPr>
            <a:normAutofit/>
          </a:bodyPr>
          <a:lstStyle/>
          <a:p>
            <a:r>
              <a:rPr lang="es-MX" sz="2800" b="1" dirty="0" smtClean="0">
                <a:solidFill>
                  <a:srgbClr val="F4740A"/>
                </a:solidFill>
              </a:rPr>
              <a:t>Diagnóstico Sistema de Desarrollo Integral  para la Familia (DIF)   CDMX </a:t>
            </a:r>
            <a:endParaRPr lang="en-US" sz="2800" b="1" dirty="0">
              <a:solidFill>
                <a:srgbClr val="F4740A"/>
              </a:solidFill>
            </a:endParaRPr>
          </a:p>
        </p:txBody>
      </p:sp>
      <p:sp>
        <p:nvSpPr>
          <p:cNvPr id="3" name="Content Placeholder 2"/>
          <p:cNvSpPr>
            <a:spLocks noGrp="1"/>
          </p:cNvSpPr>
          <p:nvPr>
            <p:ph idx="1"/>
          </p:nvPr>
        </p:nvSpPr>
        <p:spPr>
          <a:xfrm>
            <a:off x="609600" y="1417638"/>
            <a:ext cx="8229600" cy="5287962"/>
          </a:xfrm>
        </p:spPr>
        <p:txBody>
          <a:bodyPr>
            <a:normAutofit/>
          </a:bodyPr>
          <a:lstStyle/>
          <a:p>
            <a:endParaRPr lang="es-MX" sz="3600" dirty="0"/>
          </a:p>
          <a:p>
            <a:endParaRPr lang="es-MX" sz="3600" dirty="0"/>
          </a:p>
          <a:p>
            <a:pPr marL="0" lvl="0" indent="0">
              <a:spcBef>
                <a:spcPts val="0"/>
              </a:spcBef>
              <a:buNone/>
              <a:defRPr/>
            </a:pPr>
            <a:endParaRPr lang="es-MX" dirty="0"/>
          </a:p>
          <a:p>
            <a:endParaRPr lang="en-US" dirty="0"/>
          </a:p>
        </p:txBody>
      </p:sp>
      <p:graphicFrame>
        <p:nvGraphicFramePr>
          <p:cNvPr id="5" name="4 Gráfico"/>
          <p:cNvGraphicFramePr>
            <a:graphicFrameLocks/>
          </p:cNvGraphicFramePr>
          <p:nvPr>
            <p:extLst>
              <p:ext uri="{D42A27DB-BD31-4B8C-83A1-F6EECF244321}">
                <p14:modId xmlns:p14="http://schemas.microsoft.com/office/powerpoint/2010/main" val="2639729490"/>
              </p:ext>
            </p:extLst>
          </p:nvPr>
        </p:nvGraphicFramePr>
        <p:xfrm>
          <a:off x="533400" y="4419600"/>
          <a:ext cx="2076450" cy="2085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a:graphicFrameLocks/>
          </p:cNvGraphicFramePr>
          <p:nvPr>
            <p:extLst>
              <p:ext uri="{D42A27DB-BD31-4B8C-83A1-F6EECF244321}">
                <p14:modId xmlns:p14="http://schemas.microsoft.com/office/powerpoint/2010/main" val="1637899608"/>
              </p:ext>
            </p:extLst>
          </p:nvPr>
        </p:nvGraphicFramePr>
        <p:xfrm>
          <a:off x="6172200" y="4191000"/>
          <a:ext cx="2514600" cy="2533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10 Gráfico"/>
          <p:cNvGraphicFramePr>
            <a:graphicFrameLocks/>
          </p:cNvGraphicFramePr>
          <p:nvPr>
            <p:extLst>
              <p:ext uri="{D42A27DB-BD31-4B8C-83A1-F6EECF244321}">
                <p14:modId xmlns:p14="http://schemas.microsoft.com/office/powerpoint/2010/main" val="3822475067"/>
              </p:ext>
            </p:extLst>
          </p:nvPr>
        </p:nvGraphicFramePr>
        <p:xfrm>
          <a:off x="3352800" y="4419600"/>
          <a:ext cx="2133600" cy="21574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a 1"/>
          <p:cNvGraphicFramePr/>
          <p:nvPr>
            <p:extLst>
              <p:ext uri="{D42A27DB-BD31-4B8C-83A1-F6EECF244321}">
                <p14:modId xmlns:p14="http://schemas.microsoft.com/office/powerpoint/2010/main" val="719693629"/>
              </p:ext>
            </p:extLst>
          </p:nvPr>
        </p:nvGraphicFramePr>
        <p:xfrm>
          <a:off x="609600" y="1371600"/>
          <a:ext cx="6629401" cy="3124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9 CuadroTexto"/>
          <p:cNvSpPr txBox="1"/>
          <p:nvPr/>
        </p:nvSpPr>
        <p:spPr>
          <a:xfrm>
            <a:off x="6852745" y="1502589"/>
            <a:ext cx="1676400" cy="1477328"/>
          </a:xfrm>
          <a:prstGeom prst="rect">
            <a:avLst/>
          </a:prstGeom>
          <a:noFill/>
        </p:spPr>
        <p:txBody>
          <a:bodyPr wrap="square" rtlCol="0">
            <a:spAutoFit/>
          </a:bodyPr>
          <a:lstStyle/>
          <a:p>
            <a:pPr algn="ctr"/>
            <a:r>
              <a:rPr lang="es-MX" dirty="0" smtClean="0"/>
              <a:t>Trabajo  de Buró Especializado de Sociedad Civil  </a:t>
            </a:r>
            <a:endParaRPr lang="es-MX" dirty="0"/>
          </a:p>
        </p:txBody>
      </p:sp>
      <p:pic>
        <p:nvPicPr>
          <p:cNvPr id="12" name="11 Imagen" descr="https://d30y9cdsu7xlg0.cloudfront.net/png/318908-200.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2000" y="1586327"/>
            <a:ext cx="628650" cy="628650"/>
          </a:xfrm>
          <a:prstGeom prst="rect">
            <a:avLst/>
          </a:prstGeom>
          <a:noFill/>
          <a:ln>
            <a:noFill/>
          </a:ln>
        </p:spPr>
      </p:pic>
    </p:spTree>
    <p:extLst>
      <p:ext uri="{BB962C8B-B14F-4D97-AF65-F5344CB8AC3E}">
        <p14:creationId xmlns:p14="http://schemas.microsoft.com/office/powerpoint/2010/main" val="393051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s-MX" sz="2800" b="1" dirty="0" smtClean="0">
                <a:solidFill>
                  <a:srgbClr val="F4740A"/>
                </a:solidFill>
              </a:rPr>
              <a:t>Diagnóstico Procuraduría Federal de</a:t>
            </a:r>
            <a:br>
              <a:rPr lang="es-MX" sz="2800" b="1" dirty="0" smtClean="0">
                <a:solidFill>
                  <a:srgbClr val="F4740A"/>
                </a:solidFill>
              </a:rPr>
            </a:br>
            <a:r>
              <a:rPr lang="es-MX" sz="2800" b="1" dirty="0" smtClean="0">
                <a:solidFill>
                  <a:srgbClr val="F4740A"/>
                </a:solidFill>
              </a:rPr>
              <a:t> Protección de NNA  migrantes no</a:t>
            </a:r>
            <a:br>
              <a:rPr lang="es-MX" sz="2800" b="1" dirty="0" smtClean="0">
                <a:solidFill>
                  <a:srgbClr val="F4740A"/>
                </a:solidFill>
              </a:rPr>
            </a:br>
            <a:r>
              <a:rPr lang="es-MX" sz="2800" b="1" dirty="0" smtClean="0">
                <a:solidFill>
                  <a:srgbClr val="F4740A"/>
                </a:solidFill>
              </a:rPr>
              <a:t> acompañados </a:t>
            </a:r>
            <a:endParaRPr lang="en-US" sz="2800" b="1" dirty="0">
              <a:solidFill>
                <a:srgbClr val="F4740A"/>
              </a:solidFill>
            </a:endParaRPr>
          </a:p>
        </p:txBody>
      </p:sp>
      <p:sp>
        <p:nvSpPr>
          <p:cNvPr id="3" name="Content Placeholder 2"/>
          <p:cNvSpPr>
            <a:spLocks noGrp="1"/>
          </p:cNvSpPr>
          <p:nvPr>
            <p:ph idx="1"/>
          </p:nvPr>
        </p:nvSpPr>
        <p:spPr>
          <a:xfrm>
            <a:off x="609600" y="1417638"/>
            <a:ext cx="8229600" cy="5287962"/>
          </a:xfrm>
        </p:spPr>
        <p:txBody>
          <a:bodyPr>
            <a:normAutofit/>
          </a:bodyPr>
          <a:lstStyle/>
          <a:p>
            <a:endParaRPr lang="es-MX" sz="3600" dirty="0"/>
          </a:p>
          <a:p>
            <a:endParaRPr lang="es-MX" sz="3600" dirty="0"/>
          </a:p>
          <a:p>
            <a:pPr marL="0" lvl="0" indent="0">
              <a:spcBef>
                <a:spcPts val="0"/>
              </a:spcBef>
              <a:buNone/>
              <a:defRPr/>
            </a:pPr>
            <a:endParaRPr lang="es-MX" dirty="0"/>
          </a:p>
          <a:p>
            <a:endParaRPr lang="en-US" dirty="0"/>
          </a:p>
        </p:txBody>
      </p:sp>
      <p:graphicFrame>
        <p:nvGraphicFramePr>
          <p:cNvPr id="12" name="11 Tabla"/>
          <p:cNvGraphicFramePr>
            <a:graphicFrameLocks noGrp="1"/>
          </p:cNvGraphicFramePr>
          <p:nvPr>
            <p:extLst>
              <p:ext uri="{D42A27DB-BD31-4B8C-83A1-F6EECF244321}">
                <p14:modId xmlns:p14="http://schemas.microsoft.com/office/powerpoint/2010/main" val="1899167827"/>
              </p:ext>
            </p:extLst>
          </p:nvPr>
        </p:nvGraphicFramePr>
        <p:xfrm>
          <a:off x="304801" y="1600200"/>
          <a:ext cx="1981200" cy="4458424"/>
        </p:xfrm>
        <a:graphic>
          <a:graphicData uri="http://schemas.openxmlformats.org/drawingml/2006/table">
            <a:tbl>
              <a:tblPr>
                <a:tableStyleId>{5C22544A-7EE6-4342-B048-85BDC9FD1C3A}</a:tableStyleId>
              </a:tblPr>
              <a:tblGrid>
                <a:gridCol w="714153"/>
                <a:gridCol w="606647"/>
                <a:gridCol w="660400"/>
              </a:tblGrid>
              <a:tr h="194319">
                <a:tc gridSpan="3">
                  <a:txBody>
                    <a:bodyPr/>
                    <a:lstStyle/>
                    <a:p>
                      <a:pPr algn="ctr" fontAlgn="b">
                        <a:lnSpc>
                          <a:spcPct val="115000"/>
                        </a:lnSpc>
                        <a:spcAft>
                          <a:spcPts val="0"/>
                        </a:spcAft>
                      </a:pPr>
                      <a:r>
                        <a:rPr lang="es-MX" sz="800" kern="1200" dirty="0">
                          <a:effectLst/>
                        </a:rPr>
                        <a:t>EDAD</a:t>
                      </a:r>
                      <a:endParaRPr lang="es-MX" sz="1000" dirty="0">
                        <a:effectLst/>
                        <a:latin typeface="Calibri"/>
                        <a:ea typeface="Calibri"/>
                        <a:cs typeface="Times New Roman"/>
                      </a:endParaRPr>
                    </a:p>
                  </a:txBody>
                  <a:tcPr marL="8109" marR="8109" marT="8109" marB="0" anchor="ctr"/>
                </a:tc>
                <a:tc hMerge="1">
                  <a:txBody>
                    <a:bodyPr/>
                    <a:lstStyle/>
                    <a:p>
                      <a:endParaRPr lang="es-MX"/>
                    </a:p>
                  </a:txBody>
                  <a:tcPr/>
                </a:tc>
                <a:tc hMerge="1">
                  <a:txBody>
                    <a:bodyPr/>
                    <a:lstStyle/>
                    <a:p>
                      <a:endParaRPr lang="es-MX"/>
                    </a:p>
                  </a:txBody>
                  <a:tcPr/>
                </a:tc>
              </a:tr>
              <a:tr h="132547">
                <a:tc>
                  <a:txBody>
                    <a:bodyPr/>
                    <a:lstStyle/>
                    <a:p>
                      <a:pPr algn="ctr" fontAlgn="b">
                        <a:lnSpc>
                          <a:spcPct val="115000"/>
                        </a:lnSpc>
                        <a:spcAft>
                          <a:spcPts val="0"/>
                        </a:spcAft>
                      </a:pPr>
                      <a:r>
                        <a:rPr lang="es-MX" sz="800" kern="1200">
                          <a:effectLst/>
                        </a:rPr>
                        <a:t>DATOS</a:t>
                      </a:r>
                      <a:endParaRPr lang="es-MX" sz="1000">
                        <a:effectLst/>
                        <a:latin typeface="Calibri"/>
                        <a:ea typeface="Calibri"/>
                        <a:cs typeface="Times New Roman"/>
                      </a:endParaRPr>
                    </a:p>
                  </a:txBody>
                  <a:tcPr marL="8109" marR="8109" marT="8109" marB="0" anchor="ctr"/>
                </a:tc>
                <a:tc>
                  <a:txBody>
                    <a:bodyPr/>
                    <a:lstStyle/>
                    <a:p>
                      <a:pPr algn="ctr" fontAlgn="b">
                        <a:lnSpc>
                          <a:spcPct val="115000"/>
                        </a:lnSpc>
                        <a:spcAft>
                          <a:spcPts val="0"/>
                        </a:spcAft>
                      </a:pPr>
                      <a:r>
                        <a:rPr lang="es-MX" sz="800" kern="1200">
                          <a:effectLst/>
                        </a:rPr>
                        <a:t>CANTIDAD</a:t>
                      </a:r>
                      <a:endParaRPr lang="es-MX" sz="1000">
                        <a:effectLst/>
                        <a:latin typeface="Calibri"/>
                        <a:ea typeface="Calibri"/>
                        <a:cs typeface="Times New Roman"/>
                      </a:endParaRPr>
                    </a:p>
                  </a:txBody>
                  <a:tcPr marL="8109" marR="8109" marT="8109" marB="0" anchor="ctr"/>
                </a:tc>
                <a:tc>
                  <a:txBody>
                    <a:bodyPr/>
                    <a:lstStyle/>
                    <a:p>
                      <a:pPr algn="ctr" fontAlgn="b">
                        <a:lnSpc>
                          <a:spcPct val="115000"/>
                        </a:lnSpc>
                        <a:spcAft>
                          <a:spcPts val="0"/>
                        </a:spcAft>
                      </a:pPr>
                      <a:r>
                        <a:rPr lang="es-MX" sz="800" kern="1200">
                          <a:effectLst/>
                        </a:rPr>
                        <a:t>PORCENTAJE</a:t>
                      </a:r>
                      <a:endParaRPr lang="es-MX" sz="1000">
                        <a:effectLst/>
                        <a:latin typeface="Calibri"/>
                        <a:ea typeface="Calibri"/>
                        <a:cs typeface="Times New Roman"/>
                      </a:endParaRPr>
                    </a:p>
                  </a:txBody>
                  <a:tcPr marL="8688" marR="8688" marT="8688" marB="0" anchor="ctr"/>
                </a:tc>
              </a:tr>
              <a:tr h="164740">
                <a:tc>
                  <a:txBody>
                    <a:bodyPr/>
                    <a:lstStyle/>
                    <a:p>
                      <a:pPr algn="ctr" fontAlgn="b">
                        <a:lnSpc>
                          <a:spcPts val="1730"/>
                        </a:lnSpc>
                        <a:spcAft>
                          <a:spcPts val="0"/>
                        </a:spcAft>
                      </a:pPr>
                      <a:r>
                        <a:rPr lang="es-MX" sz="800" kern="1200">
                          <a:effectLst/>
                        </a:rPr>
                        <a:t>0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0</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0 %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 año</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3</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5 %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2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1</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2 %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3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0</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0 %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4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4</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6 %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5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1</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2 %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6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6</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9 %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7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2</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3 %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8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0</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0 %</a:t>
                      </a:r>
                      <a:endParaRPr lang="es-MX" sz="1000">
                        <a:effectLst/>
                        <a:latin typeface="Calibri"/>
                        <a:ea typeface="Calibri"/>
                        <a:cs typeface="Times New Roman"/>
                      </a:endParaRPr>
                    </a:p>
                  </a:txBody>
                  <a:tcPr marL="8688" marR="8688" marT="8688" marB="0" anchor="b"/>
                </a:tc>
              </a:tr>
              <a:tr h="112680">
                <a:tc>
                  <a:txBody>
                    <a:bodyPr/>
                    <a:lstStyle/>
                    <a:p>
                      <a:pPr algn="ctr" fontAlgn="b">
                        <a:lnSpc>
                          <a:spcPct val="115000"/>
                        </a:lnSpc>
                        <a:spcAft>
                          <a:spcPts val="0"/>
                        </a:spcAft>
                      </a:pPr>
                      <a:r>
                        <a:rPr lang="es-MX" sz="800" kern="1200">
                          <a:effectLst/>
                        </a:rPr>
                        <a:t>9 años</a:t>
                      </a:r>
                      <a:endParaRPr lang="es-MX" sz="1000">
                        <a:effectLst/>
                        <a:latin typeface="Calibri"/>
                        <a:ea typeface="Calibri"/>
                        <a:cs typeface="Times New Roman"/>
                      </a:endParaRPr>
                    </a:p>
                  </a:txBody>
                  <a:tcPr marL="8109" marR="8109" marT="8109" marB="0" anchor="b"/>
                </a:tc>
                <a:tc>
                  <a:txBody>
                    <a:bodyPr/>
                    <a:lstStyle/>
                    <a:p>
                      <a:pPr algn="ctr" fontAlgn="b">
                        <a:lnSpc>
                          <a:spcPct val="115000"/>
                        </a:lnSpc>
                        <a:spcAft>
                          <a:spcPts val="0"/>
                        </a:spcAft>
                      </a:pPr>
                      <a:r>
                        <a:rPr lang="es-MX" sz="800" kern="1200">
                          <a:effectLst/>
                        </a:rPr>
                        <a:t>1</a:t>
                      </a:r>
                      <a:endParaRPr lang="es-MX" sz="1000">
                        <a:effectLst/>
                        <a:latin typeface="Calibri"/>
                        <a:ea typeface="Calibri"/>
                        <a:cs typeface="Times New Roman"/>
                      </a:endParaRPr>
                    </a:p>
                  </a:txBody>
                  <a:tcPr marL="8109" marR="8109" marT="8109" marB="0" anchor="b"/>
                </a:tc>
                <a:tc>
                  <a:txBody>
                    <a:bodyPr/>
                    <a:lstStyle/>
                    <a:p>
                      <a:pPr algn="ctr" fontAlgn="b">
                        <a:lnSpc>
                          <a:spcPct val="115000"/>
                        </a:lnSpc>
                        <a:spcAft>
                          <a:spcPts val="0"/>
                        </a:spcAft>
                      </a:pPr>
                      <a:r>
                        <a:rPr lang="es-MX" sz="800" kern="1200">
                          <a:effectLst/>
                        </a:rPr>
                        <a:t>2 %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660"/>
                        </a:lnSpc>
                        <a:spcAft>
                          <a:spcPts val="0"/>
                        </a:spcAft>
                      </a:pPr>
                      <a:r>
                        <a:rPr lang="es-MX" sz="800" kern="1200">
                          <a:effectLst/>
                        </a:rPr>
                        <a:t>10 años</a:t>
                      </a:r>
                      <a:endParaRPr lang="es-MX" sz="1000">
                        <a:effectLst/>
                        <a:latin typeface="Calibri"/>
                        <a:ea typeface="Calibri"/>
                        <a:cs typeface="Times New Roman"/>
                      </a:endParaRPr>
                    </a:p>
                  </a:txBody>
                  <a:tcPr marL="8109" marR="8109" marT="8109" marB="0" anchor="b"/>
                </a:tc>
                <a:tc>
                  <a:txBody>
                    <a:bodyPr/>
                    <a:lstStyle/>
                    <a:p>
                      <a:pPr algn="ctr" fontAlgn="b">
                        <a:lnSpc>
                          <a:spcPts val="1660"/>
                        </a:lnSpc>
                        <a:spcAft>
                          <a:spcPts val="0"/>
                        </a:spcAft>
                      </a:pPr>
                      <a:r>
                        <a:rPr lang="es-MX" sz="800" kern="1200">
                          <a:effectLst/>
                        </a:rPr>
                        <a:t>2</a:t>
                      </a:r>
                      <a:endParaRPr lang="es-MX" sz="1000">
                        <a:effectLst/>
                        <a:latin typeface="Calibri"/>
                        <a:ea typeface="Calibri"/>
                        <a:cs typeface="Times New Roman"/>
                      </a:endParaRPr>
                    </a:p>
                  </a:txBody>
                  <a:tcPr marL="8109" marR="8109" marT="8109" marB="0" anchor="b"/>
                </a:tc>
                <a:tc>
                  <a:txBody>
                    <a:bodyPr/>
                    <a:lstStyle/>
                    <a:p>
                      <a:pPr algn="ctr" fontAlgn="b">
                        <a:lnSpc>
                          <a:spcPts val="1660"/>
                        </a:lnSpc>
                        <a:spcAft>
                          <a:spcPts val="0"/>
                        </a:spcAft>
                      </a:pPr>
                      <a:r>
                        <a:rPr lang="es-MX" sz="800" kern="1200">
                          <a:effectLst/>
                        </a:rPr>
                        <a:t>3 %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dirty="0">
                          <a:effectLst/>
                        </a:rPr>
                        <a:t>11 años</a:t>
                      </a:r>
                      <a:endParaRPr lang="es-MX" sz="1000" dirty="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4</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6 %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12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2</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3 %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13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5</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8 %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14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3</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5 %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15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7</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11 %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16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11</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17 %</a:t>
                      </a:r>
                      <a:endParaRPr lang="es-MX" sz="1000">
                        <a:effectLst/>
                        <a:latin typeface="Calibri"/>
                        <a:ea typeface="Calibri"/>
                        <a:cs typeface="Times New Roman"/>
                      </a:endParaRPr>
                    </a:p>
                  </a:txBody>
                  <a:tcPr marL="8688" marR="8688" marT="8688" marB="0" anchor="b"/>
                </a:tc>
              </a:tr>
              <a:tr h="164740">
                <a:tc>
                  <a:txBody>
                    <a:bodyPr/>
                    <a:lstStyle/>
                    <a:p>
                      <a:pPr algn="ctr" fontAlgn="b">
                        <a:lnSpc>
                          <a:spcPts val="1730"/>
                        </a:lnSpc>
                        <a:spcAft>
                          <a:spcPts val="0"/>
                        </a:spcAft>
                      </a:pPr>
                      <a:r>
                        <a:rPr lang="es-MX" sz="800" kern="1200">
                          <a:effectLst/>
                        </a:rPr>
                        <a:t>17 años</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13</a:t>
                      </a:r>
                      <a:endParaRPr lang="es-MX" sz="1000">
                        <a:effectLst/>
                        <a:latin typeface="Calibri"/>
                        <a:ea typeface="Calibri"/>
                        <a:cs typeface="Times New Roman"/>
                      </a:endParaRPr>
                    </a:p>
                  </a:txBody>
                  <a:tcPr marL="8109" marR="8109" marT="8109" marB="0" anchor="b"/>
                </a:tc>
                <a:tc>
                  <a:txBody>
                    <a:bodyPr/>
                    <a:lstStyle/>
                    <a:p>
                      <a:pPr algn="ctr" fontAlgn="b">
                        <a:lnSpc>
                          <a:spcPts val="1730"/>
                        </a:lnSpc>
                        <a:spcAft>
                          <a:spcPts val="0"/>
                        </a:spcAft>
                      </a:pPr>
                      <a:r>
                        <a:rPr lang="es-MX" sz="800" kern="1200">
                          <a:effectLst/>
                        </a:rPr>
                        <a:t>20 %</a:t>
                      </a:r>
                      <a:endParaRPr lang="es-MX" sz="1000">
                        <a:effectLst/>
                        <a:latin typeface="Calibri"/>
                        <a:ea typeface="Calibri"/>
                        <a:cs typeface="Times New Roman"/>
                      </a:endParaRPr>
                    </a:p>
                  </a:txBody>
                  <a:tcPr marL="8688" marR="8688" marT="8688" marB="0" anchor="b"/>
                </a:tc>
              </a:tr>
              <a:tr h="112680">
                <a:tc>
                  <a:txBody>
                    <a:bodyPr/>
                    <a:lstStyle/>
                    <a:p>
                      <a:pPr algn="ctr" fontAlgn="b">
                        <a:lnSpc>
                          <a:spcPct val="115000"/>
                        </a:lnSpc>
                        <a:spcAft>
                          <a:spcPts val="0"/>
                        </a:spcAft>
                      </a:pPr>
                      <a:r>
                        <a:rPr lang="es-MX" sz="800" kern="1200">
                          <a:effectLst/>
                        </a:rPr>
                        <a:t>TOTAL</a:t>
                      </a:r>
                      <a:endParaRPr lang="es-MX" sz="1000">
                        <a:effectLst/>
                        <a:latin typeface="Calibri"/>
                        <a:ea typeface="Calibri"/>
                        <a:cs typeface="Times New Roman"/>
                      </a:endParaRPr>
                    </a:p>
                  </a:txBody>
                  <a:tcPr marL="8109" marR="8109" marT="8109" marB="0" anchor="b"/>
                </a:tc>
                <a:tc>
                  <a:txBody>
                    <a:bodyPr/>
                    <a:lstStyle/>
                    <a:p>
                      <a:pPr algn="ctr" fontAlgn="b">
                        <a:lnSpc>
                          <a:spcPct val="115000"/>
                        </a:lnSpc>
                        <a:spcAft>
                          <a:spcPts val="0"/>
                        </a:spcAft>
                      </a:pPr>
                      <a:r>
                        <a:rPr lang="es-MX" sz="800" kern="1200">
                          <a:effectLst/>
                        </a:rPr>
                        <a:t>65</a:t>
                      </a:r>
                      <a:endParaRPr lang="es-MX" sz="1000">
                        <a:effectLst/>
                        <a:latin typeface="Calibri"/>
                        <a:ea typeface="Calibri"/>
                        <a:cs typeface="Times New Roman"/>
                      </a:endParaRPr>
                    </a:p>
                  </a:txBody>
                  <a:tcPr marL="8109" marR="8109" marT="8109" marB="0" anchor="b"/>
                </a:tc>
                <a:tc>
                  <a:txBody>
                    <a:bodyPr/>
                    <a:lstStyle/>
                    <a:p>
                      <a:pPr algn="ctr" fontAlgn="b">
                        <a:lnSpc>
                          <a:spcPct val="115000"/>
                        </a:lnSpc>
                        <a:spcAft>
                          <a:spcPts val="0"/>
                        </a:spcAft>
                      </a:pPr>
                      <a:r>
                        <a:rPr lang="es-MX" sz="800" kern="1200" dirty="0">
                          <a:effectLst/>
                        </a:rPr>
                        <a:t>100%</a:t>
                      </a:r>
                      <a:endParaRPr lang="es-MX" sz="1000" dirty="0">
                        <a:effectLst/>
                        <a:latin typeface="Calibri"/>
                        <a:ea typeface="Calibri"/>
                        <a:cs typeface="Times New Roman"/>
                      </a:endParaRPr>
                    </a:p>
                  </a:txBody>
                  <a:tcPr marL="8109" marR="8109" marT="8109" marB="0" anchor="b"/>
                </a:tc>
              </a:tr>
            </a:tbl>
          </a:graphicData>
        </a:graphic>
      </p:graphicFrame>
      <p:graphicFrame>
        <p:nvGraphicFramePr>
          <p:cNvPr id="13" name="Gráfico 7"/>
          <p:cNvGraphicFramePr>
            <a:graphicFrameLocks/>
          </p:cNvGraphicFramePr>
          <p:nvPr>
            <p:extLst>
              <p:ext uri="{D42A27DB-BD31-4B8C-83A1-F6EECF244321}">
                <p14:modId xmlns:p14="http://schemas.microsoft.com/office/powerpoint/2010/main" val="1328066879"/>
              </p:ext>
            </p:extLst>
          </p:nvPr>
        </p:nvGraphicFramePr>
        <p:xfrm>
          <a:off x="2743200" y="1752600"/>
          <a:ext cx="2303411" cy="1415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6"/>
          <p:cNvGraphicFramePr>
            <a:graphicFrameLocks/>
          </p:cNvGraphicFramePr>
          <p:nvPr>
            <p:extLst>
              <p:ext uri="{D42A27DB-BD31-4B8C-83A1-F6EECF244321}">
                <p14:modId xmlns:p14="http://schemas.microsoft.com/office/powerpoint/2010/main" val="3130053322"/>
              </p:ext>
            </p:extLst>
          </p:nvPr>
        </p:nvGraphicFramePr>
        <p:xfrm>
          <a:off x="5029200" y="1676400"/>
          <a:ext cx="4381500" cy="3581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5"/>
          <p:cNvGraphicFramePr>
            <a:graphicFrameLocks/>
          </p:cNvGraphicFramePr>
          <p:nvPr>
            <p:extLst>
              <p:ext uri="{D42A27DB-BD31-4B8C-83A1-F6EECF244321}">
                <p14:modId xmlns:p14="http://schemas.microsoft.com/office/powerpoint/2010/main" val="2065327551"/>
              </p:ext>
            </p:extLst>
          </p:nvPr>
        </p:nvGraphicFramePr>
        <p:xfrm>
          <a:off x="2286000" y="3611452"/>
          <a:ext cx="3200400" cy="32465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32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0" grpId="0">
        <p:bldAsOne/>
      </p:bldGraphic>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s-MX" sz="2800" b="1" dirty="0" smtClean="0">
                <a:solidFill>
                  <a:srgbClr val="F4740A"/>
                </a:solidFill>
              </a:rPr>
              <a:t>Diagnóstico Sistema de Desarrollo Integral  para la Familia (DIF)  </a:t>
            </a:r>
            <a:r>
              <a:rPr lang="es-MX" sz="2800" b="1" dirty="0" smtClean="0">
                <a:solidFill>
                  <a:srgbClr val="F4740A"/>
                </a:solidFill>
              </a:rPr>
              <a:t>Tabasco</a:t>
            </a:r>
            <a:endParaRPr lang="en-US" sz="2800" b="1" dirty="0">
              <a:solidFill>
                <a:srgbClr val="F4740A"/>
              </a:solidFill>
            </a:endParaRPr>
          </a:p>
        </p:txBody>
      </p:sp>
      <p:pic>
        <p:nvPicPr>
          <p:cNvPr id="5" name="4 Marcador de contenido"/>
          <p:cNvPicPr>
            <a:picLocks noGrp="1"/>
          </p:cNvPicPr>
          <p:nvPr>
            <p:ph idx="1"/>
          </p:nvPr>
        </p:nvPicPr>
        <p:blipFill rotWithShape="1">
          <a:blip r:embed="rId2"/>
          <a:srcRect l="16657" t="23028" r="37961" b="22082"/>
          <a:stretch/>
        </p:blipFill>
        <p:spPr bwMode="auto">
          <a:xfrm>
            <a:off x="609600" y="4038600"/>
            <a:ext cx="4343400" cy="2510586"/>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3"/>
          <a:srcRect l="14278" t="17350" r="59699" b="67814"/>
          <a:stretch/>
        </p:blipFill>
        <p:spPr bwMode="auto">
          <a:xfrm>
            <a:off x="6934200" y="5562600"/>
            <a:ext cx="1762125" cy="752475"/>
          </a:xfrm>
          <a:prstGeom prst="rect">
            <a:avLst/>
          </a:prstGeom>
          <a:ln>
            <a:noFill/>
          </a:ln>
          <a:extLst>
            <a:ext uri="{53640926-AAD7-44D8-BBD7-CCE9431645EC}">
              <a14:shadowObscured xmlns:a14="http://schemas.microsoft.com/office/drawing/2010/main"/>
            </a:ext>
          </a:extLst>
        </p:spPr>
      </p:pic>
      <p:sp>
        <p:nvSpPr>
          <p:cNvPr id="7" name="6 CuadroTexto"/>
          <p:cNvSpPr txBox="1"/>
          <p:nvPr/>
        </p:nvSpPr>
        <p:spPr>
          <a:xfrm>
            <a:off x="381001" y="1917236"/>
            <a:ext cx="7239000" cy="1754326"/>
          </a:xfrm>
          <a:prstGeom prst="rect">
            <a:avLst/>
          </a:prstGeom>
          <a:noFill/>
        </p:spPr>
        <p:txBody>
          <a:bodyPr wrap="square" rtlCol="0">
            <a:spAutoFit/>
          </a:bodyPr>
          <a:lstStyle/>
          <a:p>
            <a:pPr marL="285750" lvl="0" indent="-285750">
              <a:buFont typeface="Arial" panose="020B0604020202020204" pitchFamily="34" charset="0"/>
              <a:buChar char="•"/>
            </a:pPr>
            <a:r>
              <a:rPr lang="es-MX" dirty="0"/>
              <a:t>Contribuir en la elaboración del diagnóstico </a:t>
            </a:r>
            <a:r>
              <a:rPr lang="es-MX" dirty="0" smtClean="0"/>
              <a:t>sobre política social</a:t>
            </a:r>
          </a:p>
          <a:p>
            <a:pPr marL="285750" lvl="0" indent="-285750">
              <a:buFont typeface="Arial" panose="020B0604020202020204" pitchFamily="34" charset="0"/>
              <a:buChar char="•"/>
            </a:pPr>
            <a:r>
              <a:rPr lang="es-MX" dirty="0" smtClean="0"/>
              <a:t>Capacitaciones  </a:t>
            </a:r>
            <a:r>
              <a:rPr lang="es-MX" dirty="0"/>
              <a:t>en habilidades y  herramientas técnicos </a:t>
            </a:r>
            <a:r>
              <a:rPr lang="es-MX" dirty="0" smtClean="0"/>
              <a:t>sobre procesos de desinstitucionalización,  </a:t>
            </a:r>
            <a:r>
              <a:rPr lang="es-MX" dirty="0"/>
              <a:t>Cuidados Alternativos  de NNA</a:t>
            </a:r>
            <a:r>
              <a:rPr lang="es-MX" dirty="0" smtClean="0"/>
              <a:t>, y  </a:t>
            </a:r>
            <a:r>
              <a:rPr lang="es-MX" dirty="0"/>
              <a:t>Familias de Acogida </a:t>
            </a:r>
            <a:endParaRPr lang="es-MX" dirty="0"/>
          </a:p>
          <a:p>
            <a:pPr marL="285750" lvl="0" indent="-285750">
              <a:buFont typeface="Arial" panose="020B0604020202020204" pitchFamily="34" charset="0"/>
              <a:buChar char="•"/>
            </a:pPr>
            <a:r>
              <a:rPr lang="es-MX" dirty="0" smtClean="0"/>
              <a:t>Apoyo </a:t>
            </a:r>
            <a:r>
              <a:rPr lang="es-MX" dirty="0"/>
              <a:t>en Acciones de sensibilización de la Sociedad Civil </a:t>
            </a:r>
          </a:p>
          <a:p>
            <a:endParaRPr lang="es-MX" dirty="0"/>
          </a:p>
        </p:txBody>
      </p:sp>
      <p:pic>
        <p:nvPicPr>
          <p:cNvPr id="8" name="7 Imagen"/>
          <p:cNvPicPr/>
          <p:nvPr/>
        </p:nvPicPr>
        <p:blipFill rotWithShape="1">
          <a:blip r:embed="rId4"/>
          <a:srcRect l="8669" t="12618" r="75864" b="73502"/>
          <a:stretch/>
        </p:blipFill>
        <p:spPr bwMode="auto">
          <a:xfrm>
            <a:off x="5638800" y="4665936"/>
            <a:ext cx="1371600" cy="723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444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5168</TotalTime>
  <Words>1183</Words>
  <Application>Microsoft Office PowerPoint</Application>
  <PresentationFormat>Presentación en pantalla (4:3)</PresentationFormat>
  <Paragraphs>202</Paragraphs>
  <Slides>11</Slides>
  <Notes>4</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Datos  nacionales </vt:lpstr>
      <vt:lpstr>Población Usuaria de Centros  de Acogimiento  Social (por entidad federativa y grupo etario)  </vt:lpstr>
      <vt:lpstr>Marco Legal  </vt:lpstr>
      <vt:lpstr> Hacia una política integral de cuidados alternativos que promueva  la convivencia familiar y comunitaria</vt:lpstr>
      <vt:lpstr>Presentación de PowerPoint</vt:lpstr>
      <vt:lpstr>Diagnóstico Sistema de Desarrollo Integral  para la Familia (DIF)   CDMX </vt:lpstr>
      <vt:lpstr>Diagnóstico Procuraduría Federal de  Protección de NNA  migrantes no  acompañados </vt:lpstr>
      <vt:lpstr>Diagnóstico Sistema de Desarrollo Integral  para la Familia (DIF)  Tabasco</vt:lpstr>
      <vt:lpstr>Desafíos</vt:lpstr>
      <vt:lpstr> Paula Ramírez - España   Fernanda López Portillo   Oficial  Nacional  de Protección   legal          Coordinadora de RELAF en México UNICEF MEXICO                      Red Latinoamericana de Acogimiento       Familiar  www.unicef/mexico   www.refal.org pramirezespana@unicef.org                     fernandalopez@relaf.org  </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Luciana</dc:creator>
  <cp:lastModifiedBy>Fernanda LP</cp:lastModifiedBy>
  <cp:revision>62</cp:revision>
  <dcterms:created xsi:type="dcterms:W3CDTF">2016-08-29T19:10:50Z</dcterms:created>
  <dcterms:modified xsi:type="dcterms:W3CDTF">2016-10-12T04:40:59Z</dcterms:modified>
</cp:coreProperties>
</file>